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9"/>
  </p:notesMasterIdLst>
  <p:sldIdLst>
    <p:sldId id="284" r:id="rId2"/>
    <p:sldId id="256" r:id="rId3"/>
    <p:sldId id="257" r:id="rId4"/>
    <p:sldId id="259" r:id="rId5"/>
    <p:sldId id="258" r:id="rId6"/>
    <p:sldId id="260" r:id="rId7"/>
    <p:sldId id="263"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B79348-A78F-46E7-A02E-7BDF4426734A}" type="datetimeFigureOut">
              <a:rPr lang="en-US" smtClean="0"/>
              <a:t>8/14/2025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0BA7D0-301D-4191-BB6D-106DFEE9FEDE}" type="slidenum">
              <a:rPr lang="en-US" smtClean="0"/>
              <a:t>‹#›</a:t>
            </a:fld>
            <a:endParaRPr lang="en-US"/>
          </a:p>
        </p:txBody>
      </p:sp>
    </p:spTree>
    <p:extLst>
      <p:ext uri="{BB962C8B-B14F-4D97-AF65-F5344CB8AC3E}">
        <p14:creationId xmlns:p14="http://schemas.microsoft.com/office/powerpoint/2010/main" val="139154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1044-1D52-CA12-BF8B-07DAD2732F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C1307E-5106-6291-F0C7-05AA6044D0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4E6BBD-315C-E2E4-23A9-59AF513ABB07}"/>
              </a:ext>
            </a:extLst>
          </p:cNvPr>
          <p:cNvSpPr>
            <a:spLocks noGrp="1"/>
          </p:cNvSpPr>
          <p:nvPr>
            <p:ph type="dt" sz="half" idx="10"/>
          </p:nvPr>
        </p:nvSpPr>
        <p:spPr/>
        <p:txBody>
          <a:bodyPr/>
          <a:lstStyle/>
          <a:p>
            <a:fld id="{3AC9D0C3-F383-44BA-914E-9149AC2BF29B}" type="datetime1">
              <a:rPr lang="en-US" smtClean="0"/>
              <a:t>8/14/2025</a:t>
            </a:fld>
            <a:endParaRPr lang="en-US"/>
          </a:p>
        </p:txBody>
      </p:sp>
      <p:sp>
        <p:nvSpPr>
          <p:cNvPr id="5" name="Footer Placeholder 4">
            <a:extLst>
              <a:ext uri="{FF2B5EF4-FFF2-40B4-BE49-F238E27FC236}">
                <a16:creationId xmlns:a16="http://schemas.microsoft.com/office/drawing/2014/main" id="{401E5DB0-A43A-C9D7-16A6-B74D25AC1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CE779A-8747-1B83-F9BA-E77B5DA4C0BE}"/>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419455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D2B43-42BC-707D-5F43-D50CC77699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60EF8F-639A-F8F8-2523-C6B3554177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C16CD-CD7A-CB20-7758-41B37069E2C0}"/>
              </a:ext>
            </a:extLst>
          </p:cNvPr>
          <p:cNvSpPr>
            <a:spLocks noGrp="1"/>
          </p:cNvSpPr>
          <p:nvPr>
            <p:ph type="dt" sz="half" idx="10"/>
          </p:nvPr>
        </p:nvSpPr>
        <p:spPr/>
        <p:txBody>
          <a:bodyPr/>
          <a:lstStyle/>
          <a:p>
            <a:fld id="{0A6925B3-EDE3-4A30-9158-1712BE5E41C0}" type="datetime1">
              <a:rPr lang="en-US" smtClean="0"/>
              <a:t>8/14/2025</a:t>
            </a:fld>
            <a:endParaRPr lang="en-US"/>
          </a:p>
        </p:txBody>
      </p:sp>
      <p:sp>
        <p:nvSpPr>
          <p:cNvPr id="5" name="Footer Placeholder 4">
            <a:extLst>
              <a:ext uri="{FF2B5EF4-FFF2-40B4-BE49-F238E27FC236}">
                <a16:creationId xmlns:a16="http://schemas.microsoft.com/office/drawing/2014/main" id="{1F9D1551-FF02-C33E-FEF9-A0466C38E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18595-DC64-EEE3-F7B0-6CD1B83D204A}"/>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885676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D11BBE-CF9B-1D85-C12C-228D83CA75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F08684-8727-D7C5-1D00-CE494DF2D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2F3DB-DA16-78D0-DAED-DBE0CD58F17C}"/>
              </a:ext>
            </a:extLst>
          </p:cNvPr>
          <p:cNvSpPr>
            <a:spLocks noGrp="1"/>
          </p:cNvSpPr>
          <p:nvPr>
            <p:ph type="dt" sz="half" idx="10"/>
          </p:nvPr>
        </p:nvSpPr>
        <p:spPr/>
        <p:txBody>
          <a:bodyPr/>
          <a:lstStyle/>
          <a:p>
            <a:fld id="{7D33DF1A-9F88-4A5E-ACA0-DB5E5944F3C4}" type="datetime1">
              <a:rPr lang="en-US" smtClean="0"/>
              <a:t>8/14/2025</a:t>
            </a:fld>
            <a:endParaRPr lang="en-US"/>
          </a:p>
        </p:txBody>
      </p:sp>
      <p:sp>
        <p:nvSpPr>
          <p:cNvPr id="5" name="Footer Placeholder 4">
            <a:extLst>
              <a:ext uri="{FF2B5EF4-FFF2-40B4-BE49-F238E27FC236}">
                <a16:creationId xmlns:a16="http://schemas.microsoft.com/office/drawing/2014/main" id="{A783BC0A-07F9-93D9-A787-130689D458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3F2000-DF3F-8901-D86E-806E82D15E44}"/>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875604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B9DE7-52DF-EAE8-6C0D-C7C32B78B2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9718D3-4809-5618-CBFB-00D31A153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5F339E-170E-CDC3-CC7A-7CE841A32807}"/>
              </a:ext>
            </a:extLst>
          </p:cNvPr>
          <p:cNvSpPr>
            <a:spLocks noGrp="1"/>
          </p:cNvSpPr>
          <p:nvPr>
            <p:ph type="dt" sz="half" idx="10"/>
          </p:nvPr>
        </p:nvSpPr>
        <p:spPr/>
        <p:txBody>
          <a:bodyPr/>
          <a:lstStyle/>
          <a:p>
            <a:fld id="{E654F770-F3AC-426C-81F6-50B53606D837}" type="datetime1">
              <a:rPr lang="en-US" smtClean="0"/>
              <a:t>8/14/2025</a:t>
            </a:fld>
            <a:endParaRPr lang="en-US"/>
          </a:p>
        </p:txBody>
      </p:sp>
      <p:sp>
        <p:nvSpPr>
          <p:cNvPr id="5" name="Footer Placeholder 4">
            <a:extLst>
              <a:ext uri="{FF2B5EF4-FFF2-40B4-BE49-F238E27FC236}">
                <a16:creationId xmlns:a16="http://schemas.microsoft.com/office/drawing/2014/main" id="{3F066416-53A7-40FE-12CE-835A55CE2B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F06079-CE92-58A6-FDE7-C716C5C02A5C}"/>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1794100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C1B1A-56EF-0CC4-E390-F187079C97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C45437-FC59-23E6-D92B-136E945336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BBEC90-5468-408D-AF8F-75DF94EE5F55}"/>
              </a:ext>
            </a:extLst>
          </p:cNvPr>
          <p:cNvSpPr>
            <a:spLocks noGrp="1"/>
          </p:cNvSpPr>
          <p:nvPr>
            <p:ph type="dt" sz="half" idx="10"/>
          </p:nvPr>
        </p:nvSpPr>
        <p:spPr/>
        <p:txBody>
          <a:bodyPr/>
          <a:lstStyle/>
          <a:p>
            <a:fld id="{C62601E5-BC16-4F9C-ACE4-88BE75AD2C13}" type="datetime1">
              <a:rPr lang="en-US" smtClean="0"/>
              <a:t>8/14/2025</a:t>
            </a:fld>
            <a:endParaRPr lang="en-US"/>
          </a:p>
        </p:txBody>
      </p:sp>
      <p:sp>
        <p:nvSpPr>
          <p:cNvPr id="5" name="Footer Placeholder 4">
            <a:extLst>
              <a:ext uri="{FF2B5EF4-FFF2-40B4-BE49-F238E27FC236}">
                <a16:creationId xmlns:a16="http://schemas.microsoft.com/office/drawing/2014/main" id="{80AB2041-2406-ED5C-5185-3EE0B9D042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CCA918-3B85-FB82-14DC-59AA3B9AD267}"/>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01423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B1A0D-1641-E7CE-3979-16AA320FDE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F2FD4E-B1CD-1460-5AAF-B409AE327F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778C27-E95D-27E9-6615-69F5A04251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2A9FF0-4F2C-D288-28A8-4BB39315EEE9}"/>
              </a:ext>
            </a:extLst>
          </p:cNvPr>
          <p:cNvSpPr>
            <a:spLocks noGrp="1"/>
          </p:cNvSpPr>
          <p:nvPr>
            <p:ph type="dt" sz="half" idx="10"/>
          </p:nvPr>
        </p:nvSpPr>
        <p:spPr/>
        <p:txBody>
          <a:bodyPr/>
          <a:lstStyle/>
          <a:p>
            <a:fld id="{ED4BEFF2-F68E-462D-86F7-2F9735C50C61}" type="datetime1">
              <a:rPr lang="en-US" smtClean="0"/>
              <a:t>8/14/2025</a:t>
            </a:fld>
            <a:endParaRPr lang="en-US"/>
          </a:p>
        </p:txBody>
      </p:sp>
      <p:sp>
        <p:nvSpPr>
          <p:cNvPr id="6" name="Footer Placeholder 5">
            <a:extLst>
              <a:ext uri="{FF2B5EF4-FFF2-40B4-BE49-F238E27FC236}">
                <a16:creationId xmlns:a16="http://schemas.microsoft.com/office/drawing/2014/main" id="{354BED4F-3C90-01E9-92E9-B1D71DF203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3749C9-96C9-3A29-8A1B-4675D8FE751D}"/>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329314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48263-A895-E5ED-13C9-89AE9221C4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9B71F7-277E-4114-D63C-7CF0386BDB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674056-87A8-2D25-4CC9-D4ABCA11D1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8FC0F9-F8B7-ABC2-530C-68A5DBC88A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7D7ABF-7361-7089-2F45-2C4404E37C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11CC25-7E5B-101E-C817-899339A5C53D}"/>
              </a:ext>
            </a:extLst>
          </p:cNvPr>
          <p:cNvSpPr>
            <a:spLocks noGrp="1"/>
          </p:cNvSpPr>
          <p:nvPr>
            <p:ph type="dt" sz="half" idx="10"/>
          </p:nvPr>
        </p:nvSpPr>
        <p:spPr/>
        <p:txBody>
          <a:bodyPr/>
          <a:lstStyle/>
          <a:p>
            <a:fld id="{9C9C9A5D-0AE2-4568-AF55-18FE23D50752}" type="datetime1">
              <a:rPr lang="en-US" smtClean="0"/>
              <a:t>8/14/2025</a:t>
            </a:fld>
            <a:endParaRPr lang="en-US"/>
          </a:p>
        </p:txBody>
      </p:sp>
      <p:sp>
        <p:nvSpPr>
          <p:cNvPr id="8" name="Footer Placeholder 7">
            <a:extLst>
              <a:ext uri="{FF2B5EF4-FFF2-40B4-BE49-F238E27FC236}">
                <a16:creationId xmlns:a16="http://schemas.microsoft.com/office/drawing/2014/main" id="{450B70B5-8478-10C2-3746-32116450A8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E65876-0704-5291-5F7B-04D29E5EFD0D}"/>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053221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9B316-F14B-EAD8-D61F-DA4B4AF3EF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E77FF9-5658-60CF-C3D2-AA32CE10BD63}"/>
              </a:ext>
            </a:extLst>
          </p:cNvPr>
          <p:cNvSpPr>
            <a:spLocks noGrp="1"/>
          </p:cNvSpPr>
          <p:nvPr>
            <p:ph type="dt" sz="half" idx="10"/>
          </p:nvPr>
        </p:nvSpPr>
        <p:spPr/>
        <p:txBody>
          <a:bodyPr/>
          <a:lstStyle/>
          <a:p>
            <a:fld id="{6F775BBB-C4D0-4540-8CA7-60702269C4C0}" type="datetime1">
              <a:rPr lang="en-US" smtClean="0"/>
              <a:t>8/14/2025</a:t>
            </a:fld>
            <a:endParaRPr lang="en-US"/>
          </a:p>
        </p:txBody>
      </p:sp>
      <p:sp>
        <p:nvSpPr>
          <p:cNvPr id="4" name="Footer Placeholder 3">
            <a:extLst>
              <a:ext uri="{FF2B5EF4-FFF2-40B4-BE49-F238E27FC236}">
                <a16:creationId xmlns:a16="http://schemas.microsoft.com/office/drawing/2014/main" id="{1DC0EA1F-5A41-1D14-5985-4FC4CBBF91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475169-9DA5-F768-F2EB-9EF8AC1F52FC}"/>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3511434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3755FD-D182-4B96-3E3D-E02C6D7BD54B}"/>
              </a:ext>
            </a:extLst>
          </p:cNvPr>
          <p:cNvSpPr>
            <a:spLocks noGrp="1"/>
          </p:cNvSpPr>
          <p:nvPr>
            <p:ph type="dt" sz="half" idx="10"/>
          </p:nvPr>
        </p:nvSpPr>
        <p:spPr/>
        <p:txBody>
          <a:bodyPr/>
          <a:lstStyle/>
          <a:p>
            <a:fld id="{58453174-E938-4923-A49B-B3540AC4EA3E}" type="datetime1">
              <a:rPr lang="en-US" smtClean="0"/>
              <a:t>8/14/2025</a:t>
            </a:fld>
            <a:endParaRPr lang="en-US"/>
          </a:p>
        </p:txBody>
      </p:sp>
      <p:sp>
        <p:nvSpPr>
          <p:cNvPr id="3" name="Footer Placeholder 2">
            <a:extLst>
              <a:ext uri="{FF2B5EF4-FFF2-40B4-BE49-F238E27FC236}">
                <a16:creationId xmlns:a16="http://schemas.microsoft.com/office/drawing/2014/main" id="{21B6E690-6F58-66BA-E474-9258C2B226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4BCF1F-BAEA-31A8-622C-11FE0181B086}"/>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909963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1C9E7-999C-EC41-D65F-C86AC18322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CD04FA-EA1B-DEB4-4F61-816423A5D0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6FA69E-7F97-D2C9-02EE-7A15279FB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80AEDD-9597-D354-52CE-58E0ABE433CE}"/>
              </a:ext>
            </a:extLst>
          </p:cNvPr>
          <p:cNvSpPr>
            <a:spLocks noGrp="1"/>
          </p:cNvSpPr>
          <p:nvPr>
            <p:ph type="dt" sz="half" idx="10"/>
          </p:nvPr>
        </p:nvSpPr>
        <p:spPr/>
        <p:txBody>
          <a:bodyPr/>
          <a:lstStyle/>
          <a:p>
            <a:fld id="{98CCE54B-F0B5-4F0E-A1F6-37D971F34CDB}" type="datetime1">
              <a:rPr lang="en-US" smtClean="0"/>
              <a:t>8/14/2025</a:t>
            </a:fld>
            <a:endParaRPr lang="en-US"/>
          </a:p>
        </p:txBody>
      </p:sp>
      <p:sp>
        <p:nvSpPr>
          <p:cNvPr id="6" name="Footer Placeholder 5">
            <a:extLst>
              <a:ext uri="{FF2B5EF4-FFF2-40B4-BE49-F238E27FC236}">
                <a16:creationId xmlns:a16="http://schemas.microsoft.com/office/drawing/2014/main" id="{7D816CD0-E904-01F9-B5FD-7E038C3517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8CF6BE-A704-85B3-AFC7-5B14ADF045E9}"/>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406413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98EEA-80DE-7BA9-A054-1C4E77EFDD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5FBDF2-5E68-CE3A-42E8-338ED5A9ED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A2B13E-F64F-F3FE-F8F1-B8738EAD09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10C35A-B947-9DEE-C2F2-F3547D507486}"/>
              </a:ext>
            </a:extLst>
          </p:cNvPr>
          <p:cNvSpPr>
            <a:spLocks noGrp="1"/>
          </p:cNvSpPr>
          <p:nvPr>
            <p:ph type="dt" sz="half" idx="10"/>
          </p:nvPr>
        </p:nvSpPr>
        <p:spPr/>
        <p:txBody>
          <a:bodyPr/>
          <a:lstStyle/>
          <a:p>
            <a:fld id="{02F989FB-8062-4F85-8072-E067C256348A}" type="datetime1">
              <a:rPr lang="en-US" smtClean="0"/>
              <a:t>8/14/2025</a:t>
            </a:fld>
            <a:endParaRPr lang="en-US"/>
          </a:p>
        </p:txBody>
      </p:sp>
      <p:sp>
        <p:nvSpPr>
          <p:cNvPr id="6" name="Footer Placeholder 5">
            <a:extLst>
              <a:ext uri="{FF2B5EF4-FFF2-40B4-BE49-F238E27FC236}">
                <a16:creationId xmlns:a16="http://schemas.microsoft.com/office/drawing/2014/main" id="{C3DFFF36-5AC0-E024-2B3A-66602A62ED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D1E59B-EADF-F6C8-9416-4BBF6B1CB84B}"/>
              </a:ext>
            </a:extLst>
          </p:cNvPr>
          <p:cNvSpPr>
            <a:spLocks noGrp="1"/>
          </p:cNvSpPr>
          <p:nvPr>
            <p:ph type="sldNum" sz="quarter" idx="12"/>
          </p:nvPr>
        </p:nvSpPr>
        <p:spPr/>
        <p:txBody>
          <a:bodyPr/>
          <a:lstStyle/>
          <a:p>
            <a:fld id="{D1ECFC0E-93DF-4C72-AC0B-14A44A35D4E4}" type="slidenum">
              <a:rPr lang="en-US" smtClean="0"/>
              <a:t>‹#›</a:t>
            </a:fld>
            <a:endParaRPr lang="en-US"/>
          </a:p>
        </p:txBody>
      </p:sp>
    </p:spTree>
    <p:extLst>
      <p:ext uri="{BB962C8B-B14F-4D97-AF65-F5344CB8AC3E}">
        <p14:creationId xmlns:p14="http://schemas.microsoft.com/office/powerpoint/2010/main" val="2064292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66F498-F71B-F5DD-3BD9-F2D9547F3A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748E3C-B5DC-447A-1E5C-6201566963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7C19B-6C68-1775-8A74-1369ED83C7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B1B85-DF0F-4B05-A378-D87EC5749DE1}" type="datetime1">
              <a:rPr lang="en-US" smtClean="0"/>
              <a:t>8/14/2025</a:t>
            </a:fld>
            <a:endParaRPr lang="en-US"/>
          </a:p>
        </p:txBody>
      </p:sp>
      <p:sp>
        <p:nvSpPr>
          <p:cNvPr id="5" name="Footer Placeholder 4">
            <a:extLst>
              <a:ext uri="{FF2B5EF4-FFF2-40B4-BE49-F238E27FC236}">
                <a16:creationId xmlns:a16="http://schemas.microsoft.com/office/drawing/2014/main" id="{A4004A09-00A7-1A72-A615-06F1DE4C0A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9ECC3E-337E-9894-928C-25E031CE1B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CFC0E-93DF-4C72-AC0B-14A44A35D4E4}" type="slidenum">
              <a:rPr lang="en-US" smtClean="0"/>
              <a:t>‹#›</a:t>
            </a:fld>
            <a:endParaRPr lang="en-US"/>
          </a:p>
        </p:txBody>
      </p:sp>
    </p:spTree>
    <p:extLst>
      <p:ext uri="{BB962C8B-B14F-4D97-AF65-F5344CB8AC3E}">
        <p14:creationId xmlns:p14="http://schemas.microsoft.com/office/powerpoint/2010/main" val="3911065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www.7290trafficnet.or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2E7F9FE-0580-3128-D44B-7EB3DF72E625}"/>
              </a:ext>
            </a:extLst>
          </p:cNvPr>
          <p:cNvSpPr>
            <a:spLocks noGrp="1"/>
          </p:cNvSpPr>
          <p:nvPr>
            <p:ph type="sldNum" sz="quarter" idx="12"/>
          </p:nvPr>
        </p:nvSpPr>
        <p:spPr/>
        <p:txBody>
          <a:bodyPr/>
          <a:lstStyle/>
          <a:p>
            <a:fld id="{D1ECFC0E-93DF-4C72-AC0B-14A44A35D4E4}" type="slidenum">
              <a:rPr lang="en-US" smtClean="0"/>
              <a:t>1</a:t>
            </a:fld>
            <a:endParaRPr lang="en-US"/>
          </a:p>
        </p:txBody>
      </p:sp>
      <p:pic>
        <p:nvPicPr>
          <p:cNvPr id="8" name="Picture 7">
            <a:extLst>
              <a:ext uri="{FF2B5EF4-FFF2-40B4-BE49-F238E27FC236}">
                <a16:creationId xmlns:a16="http://schemas.microsoft.com/office/drawing/2014/main" id="{961E8804-CDDF-F4B2-D972-9DA1D83C4C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843180"/>
            <a:ext cx="6818924" cy="5259040"/>
          </a:xfrm>
          <a:prstGeom prst="rect">
            <a:avLst/>
          </a:prstGeom>
        </p:spPr>
      </p:pic>
    </p:spTree>
    <p:extLst>
      <p:ext uri="{BB962C8B-B14F-4D97-AF65-F5344CB8AC3E}">
        <p14:creationId xmlns:p14="http://schemas.microsoft.com/office/powerpoint/2010/main" val="1506505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header tracks key information about the message.">
            <a:extLst>
              <a:ext uri="{FF2B5EF4-FFF2-40B4-BE49-F238E27FC236}">
                <a16:creationId xmlns:a16="http://schemas.microsoft.com/office/drawing/2014/main" id="{0A8518E8-C09A-3ACB-4E39-CFB239B799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075" y="2416629"/>
            <a:ext cx="11649777" cy="2500604"/>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C7B1BF79-801B-ED14-A855-E026ABCAB4CD}"/>
              </a:ext>
            </a:extLst>
          </p:cNvPr>
          <p:cNvSpPr>
            <a:spLocks noGrp="1"/>
          </p:cNvSpPr>
          <p:nvPr>
            <p:ph type="sldNum" sz="quarter" idx="12"/>
          </p:nvPr>
        </p:nvSpPr>
        <p:spPr/>
        <p:txBody>
          <a:bodyPr/>
          <a:lstStyle/>
          <a:p>
            <a:fld id="{D1ECFC0E-93DF-4C72-AC0B-14A44A35D4E4}" type="slidenum">
              <a:rPr lang="en-US" smtClean="0"/>
              <a:t>10</a:t>
            </a:fld>
            <a:endParaRPr lang="en-US"/>
          </a:p>
        </p:txBody>
      </p:sp>
    </p:spTree>
    <p:extLst>
      <p:ext uri="{BB962C8B-B14F-4D97-AF65-F5344CB8AC3E}">
        <p14:creationId xmlns:p14="http://schemas.microsoft.com/office/powerpoint/2010/main" val="1240752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5A4F6CF-3B0A-D3C2-1E68-DEEF72C622A4}"/>
              </a:ext>
            </a:extLst>
          </p:cNvPr>
          <p:cNvSpPr txBox="1"/>
          <p:nvPr/>
        </p:nvSpPr>
        <p:spPr>
          <a:xfrm>
            <a:off x="606490" y="285363"/>
            <a:ext cx="10854582" cy="5968493"/>
          </a:xfrm>
          <a:prstGeom prst="rect">
            <a:avLst/>
          </a:prstGeom>
          <a:noFill/>
        </p:spPr>
        <p:txBody>
          <a:bodyPr wrap="square">
            <a:spAutoFit/>
          </a:bodyPr>
          <a:lstStyle/>
          <a:p>
            <a:pPr algn="ctr">
              <a:buNone/>
            </a:pPr>
            <a:r>
              <a:rPr lang="en-US" sz="2800" b="1" i="0" dirty="0">
                <a:solidFill>
                  <a:srgbClr val="000000"/>
                </a:solidFill>
                <a:effectLst/>
                <a:latin typeface="Arial" panose="020B0604020202020204" pitchFamily="34" charset="0"/>
                <a:cs typeface="Arial" panose="020B0604020202020204" pitchFamily="34" charset="0"/>
              </a:rPr>
              <a:t>HEADER</a:t>
            </a:r>
          </a:p>
          <a:p>
            <a:pPr algn="l">
              <a:buNone/>
            </a:pPr>
            <a:r>
              <a:rPr lang="en-US" sz="2000" b="1" i="0" dirty="0">
                <a:solidFill>
                  <a:srgbClr val="000000"/>
                </a:solidFill>
                <a:effectLst/>
                <a:latin typeface="Arial" panose="020B0604020202020204" pitchFamily="34" charset="0"/>
                <a:cs typeface="Arial" panose="020B0604020202020204" pitchFamily="34" charset="0"/>
              </a:rPr>
              <a:t>Message Number (Mandatory)</a:t>
            </a:r>
          </a:p>
          <a:p>
            <a:pPr algn="l"/>
            <a:r>
              <a:rPr lang="en-US" sz="2000" b="0" i="0" dirty="0">
                <a:solidFill>
                  <a:srgbClr val="000000"/>
                </a:solidFill>
                <a:effectLst/>
                <a:latin typeface="Arial" panose="020B0604020202020204" pitchFamily="34" charset="0"/>
                <a:cs typeface="Arial" panose="020B0604020202020204" pitchFamily="34" charset="0"/>
              </a:rPr>
              <a:t>This can be any number the originating stations chooses. Example: NR 1</a:t>
            </a:r>
          </a:p>
          <a:p>
            <a:pPr marL="0" marR="0">
              <a:lnSpc>
                <a:spcPct val="107000"/>
              </a:lnSpc>
              <a:spcAft>
                <a:spcPts val="800"/>
              </a:spcAft>
              <a:buNone/>
            </a:pP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a:p>
            <a:pPr algn="l">
              <a:buNone/>
            </a:pPr>
            <a:r>
              <a:rPr lang="en-US" sz="2000" b="1" kern="100" dirty="0">
                <a:effectLst/>
                <a:latin typeface="Arial" panose="020B0604020202020204" pitchFamily="34" charset="0"/>
                <a:ea typeface="Calibri" panose="020F0502020204030204" pitchFamily="34" charset="0"/>
                <a:cs typeface="Arial" panose="020B0604020202020204" pitchFamily="34" charset="0"/>
              </a:rPr>
              <a:t>Precedence  </a:t>
            </a:r>
            <a:r>
              <a:rPr lang="en-US" sz="2000" b="1" i="0" dirty="0">
                <a:solidFill>
                  <a:srgbClr val="000000"/>
                </a:solidFill>
                <a:effectLst/>
                <a:latin typeface="Arial" panose="020B0604020202020204" pitchFamily="34" charset="0"/>
                <a:cs typeface="Arial" panose="020B0604020202020204" pitchFamily="34" charset="0"/>
              </a:rPr>
              <a:t>(Mandatory)  </a:t>
            </a:r>
            <a:r>
              <a:rPr lang="en-US" sz="2000" b="1" kern="100" dirty="0">
                <a:latin typeface="Arial" panose="020B0604020202020204" pitchFamily="34" charset="0"/>
                <a:ea typeface="Calibri" panose="020F0502020204030204" pitchFamily="34" charset="0"/>
                <a:cs typeface="Arial" panose="020B0604020202020204" pitchFamily="34" charset="0"/>
              </a:rPr>
              <a:t>  </a:t>
            </a:r>
            <a:r>
              <a:rPr lang="en-US" sz="2000" b="1" kern="100" dirty="0">
                <a:effectLst/>
                <a:latin typeface="Arial" panose="020B0604020202020204" pitchFamily="34" charset="0"/>
                <a:ea typeface="Calibri" panose="020F0502020204030204" pitchFamily="34" charset="0"/>
                <a:cs typeface="Arial" panose="020B0604020202020204" pitchFamily="34" charset="0"/>
              </a:rPr>
              <a:t>The Precedence of the Message determines what order the messages will be handled. </a:t>
            </a:r>
          </a:p>
          <a:p>
            <a:pPr marL="0" marR="0">
              <a:lnSpc>
                <a:spcPct val="107000"/>
              </a:lnSpc>
              <a:spcAft>
                <a:spcPts val="800"/>
              </a:spcAft>
              <a:buNone/>
            </a:pPr>
            <a:r>
              <a:rPr lang="en-US" sz="2000" b="1" kern="100" dirty="0">
                <a:latin typeface="Arial" panose="020B0604020202020204" pitchFamily="34" charset="0"/>
                <a:ea typeface="Calibri" panose="020F0502020204030204" pitchFamily="34" charset="0"/>
                <a:cs typeface="Arial" panose="020B0604020202020204" pitchFamily="34" charset="0"/>
              </a:rPr>
              <a:t>   </a:t>
            </a:r>
          </a:p>
          <a:p>
            <a:pPr marL="0" marR="0">
              <a:lnSpc>
                <a:spcPct val="107000"/>
              </a:lnSpc>
              <a:spcAft>
                <a:spcPts val="800"/>
              </a:spcAft>
              <a:buNone/>
            </a:pPr>
            <a:r>
              <a:rPr lang="en-US" sz="2000" b="1" kern="100" dirty="0">
                <a:effectLst/>
                <a:latin typeface="Arial" panose="020B0604020202020204" pitchFamily="34" charset="0"/>
                <a:ea typeface="Calibri" panose="020F0502020204030204" pitchFamily="34" charset="0"/>
                <a:cs typeface="Arial" panose="020B0604020202020204" pitchFamily="34" charset="0"/>
              </a:rPr>
              <a:t>EMERGENCY (EMERGENCY) Any message having life and death urgency to any person or group of persons. </a:t>
            </a:r>
            <a:r>
              <a:rPr lang="en-US" sz="2000" b="1" u="sng" kern="100" dirty="0">
                <a:effectLst/>
                <a:latin typeface="Arial" panose="020B0604020202020204" pitchFamily="34" charset="0"/>
                <a:ea typeface="Calibri" panose="020F0502020204030204" pitchFamily="34" charset="0"/>
                <a:cs typeface="Arial" panose="020B0604020202020204" pitchFamily="34" charset="0"/>
              </a:rPr>
              <a:t>(When in doubt, do NOT use this precedence.) </a:t>
            </a:r>
            <a:r>
              <a:rPr lang="en-US" sz="2000" b="1" kern="100" dirty="0">
                <a:effectLst/>
                <a:latin typeface="Arial" panose="020B0604020202020204" pitchFamily="34" charset="0"/>
                <a:ea typeface="Calibri" panose="020F0502020204030204" pitchFamily="34" charset="0"/>
                <a:cs typeface="Arial" panose="020B0604020202020204" pitchFamily="34" charset="0"/>
              </a:rPr>
              <a:t>This message are priority 1.</a:t>
            </a:r>
          </a:p>
          <a:p>
            <a:pPr>
              <a:lnSpc>
                <a:spcPct val="107000"/>
              </a:lnSpc>
              <a:spcAft>
                <a:spcPts val="800"/>
              </a:spcAft>
            </a:pPr>
            <a:r>
              <a:rPr lang="en-US" sz="2000" b="1" kern="100" dirty="0">
                <a:effectLst/>
                <a:latin typeface="Arial" panose="020B0604020202020204" pitchFamily="34" charset="0"/>
                <a:ea typeface="Calibri" panose="020F0502020204030204" pitchFamily="34" charset="0"/>
                <a:cs typeface="Arial" panose="020B0604020202020204" pitchFamily="34" charset="0"/>
              </a:rPr>
              <a:t>PRIORITY (P)  These messages have specific time limits. These messages are priority 2.</a:t>
            </a:r>
          </a:p>
          <a:p>
            <a:pPr>
              <a:lnSpc>
                <a:spcPct val="107000"/>
              </a:lnSpc>
              <a:spcAft>
                <a:spcPts val="800"/>
              </a:spcAft>
            </a:pPr>
            <a:r>
              <a:rPr lang="en-US" sz="2000" b="1" kern="100" dirty="0">
                <a:effectLst/>
                <a:latin typeface="Arial" panose="020B0604020202020204" pitchFamily="34" charset="0"/>
                <a:ea typeface="Calibri" panose="020F0502020204030204" pitchFamily="34" charset="0"/>
                <a:cs typeface="Arial" panose="020B0604020202020204" pitchFamily="34" charset="0"/>
              </a:rPr>
              <a:t>WELFARE (W)  Inquiry or report of welfare of an individual in a disaster. These messages are priority 3. </a:t>
            </a: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2000" b="1" kern="100" dirty="0">
                <a:effectLst/>
                <a:latin typeface="Arial" panose="020B0604020202020204" pitchFamily="34" charset="0"/>
                <a:ea typeface="Calibri" panose="020F0502020204030204" pitchFamily="34" charset="0"/>
                <a:cs typeface="Arial" panose="020B0604020202020204" pitchFamily="34" charset="0"/>
              </a:rPr>
              <a:t>ROUTINE (R)  99.99% of all messages have this precedence. These messages will be handled last.</a:t>
            </a:r>
          </a:p>
          <a:p>
            <a:pPr>
              <a:lnSpc>
                <a:spcPct val="107000"/>
              </a:lnSpc>
              <a:spcAft>
                <a:spcPts val="800"/>
              </a:spcAft>
            </a:pPr>
            <a:r>
              <a:rPr lang="en-US" sz="20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EXERCISE MESSAGES</a:t>
            </a:r>
            <a:r>
              <a:rPr lang="en-US" sz="20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000" b="1" u="sng"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Preceded by the word “TEST” or “EXERCISE</a:t>
            </a:r>
            <a:endParaRPr lang="en-US" sz="2000" b="1" u="sng"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08DF1120-1021-4DC7-C6ED-147A2C03A333}"/>
              </a:ext>
            </a:extLst>
          </p:cNvPr>
          <p:cNvSpPr>
            <a:spLocks noGrp="1"/>
          </p:cNvSpPr>
          <p:nvPr>
            <p:ph type="sldNum" sz="quarter" idx="12"/>
          </p:nvPr>
        </p:nvSpPr>
        <p:spPr/>
        <p:txBody>
          <a:bodyPr/>
          <a:lstStyle/>
          <a:p>
            <a:fld id="{D1ECFC0E-93DF-4C72-AC0B-14A44A35D4E4}" type="slidenum">
              <a:rPr lang="en-US" smtClean="0"/>
              <a:t>11</a:t>
            </a:fld>
            <a:endParaRPr lang="en-US"/>
          </a:p>
        </p:txBody>
      </p:sp>
    </p:spTree>
    <p:extLst>
      <p:ext uri="{BB962C8B-B14F-4D97-AF65-F5344CB8AC3E}">
        <p14:creationId xmlns:p14="http://schemas.microsoft.com/office/powerpoint/2010/main" val="1026870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0469E3-7DE2-2051-D4A5-5194B2811FFB}"/>
              </a:ext>
            </a:extLst>
          </p:cNvPr>
          <p:cNvSpPr txBox="1"/>
          <p:nvPr/>
        </p:nvSpPr>
        <p:spPr>
          <a:xfrm>
            <a:off x="251926" y="438797"/>
            <a:ext cx="11448661" cy="6186309"/>
          </a:xfrm>
          <a:prstGeom prst="rect">
            <a:avLst/>
          </a:prstGeom>
          <a:noFill/>
        </p:spPr>
        <p:txBody>
          <a:bodyPr wrap="square">
            <a:spAutoFit/>
          </a:bodyPr>
          <a:lstStyle/>
          <a:p>
            <a:pPr algn="ctr"/>
            <a:r>
              <a:rPr lang="en-US" sz="2400" b="1" i="0" dirty="0">
                <a:solidFill>
                  <a:srgbClr val="000000"/>
                </a:solidFill>
                <a:effectLst/>
                <a:latin typeface="Arial" panose="020B0604020202020204" pitchFamily="34" charset="0"/>
                <a:cs typeface="Arial" panose="020B0604020202020204" pitchFamily="34" charset="0"/>
              </a:rPr>
              <a:t>HEADER - Continued</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HANDLING INSTRUCTIONS (Optional)</a:t>
            </a:r>
          </a:p>
          <a:p>
            <a:r>
              <a:rPr lang="en-US" sz="1200"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HXA (Followed by a number)  Collect landline delivery authorized by the by addressee within ... miles. (If no number, authorization is unlimited).</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HXB (Followed by a number)  Cancel message if not delivered within ... hours of filing time; </a:t>
            </a:r>
            <a:r>
              <a:rPr lang="en-US" u="sng" dirty="0">
                <a:latin typeface="Arial" panose="020B0604020202020204" pitchFamily="34" charset="0"/>
                <a:cs typeface="Arial" panose="020B0604020202020204" pitchFamily="34" charset="0"/>
              </a:rPr>
              <a:t>service</a:t>
            </a:r>
            <a:r>
              <a:rPr lang="en-US" dirty="0">
                <a:latin typeface="Arial" panose="020B0604020202020204" pitchFamily="34" charset="0"/>
                <a:cs typeface="Arial" panose="020B0604020202020204" pitchFamily="34" charset="0"/>
              </a:rPr>
              <a:t> originating station.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HXC  Report the time and date of delivery to originating station.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HXD  Report to the originating station the identity of the station from which you received, plus time and date. Report the identity of the station to which it was relayed, plus time and date, or if delivered report time and date of delivery.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HXE  Delivering station get a reply from the addressee, and originate a message back.</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HXF (Followed by number)  Hold delivery until ... (date).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HXG  Delivery by mail or landline toll call not required. If toll or other expense involved, cancel message and </a:t>
            </a:r>
            <a:r>
              <a:rPr lang="en-US" u="sng" dirty="0">
                <a:latin typeface="Arial" panose="020B0604020202020204" pitchFamily="34" charset="0"/>
                <a:cs typeface="Arial" panose="020B0604020202020204" pitchFamily="34" charset="0"/>
              </a:rPr>
              <a:t>service</a:t>
            </a:r>
            <a:r>
              <a:rPr lang="en-US" dirty="0">
                <a:latin typeface="Arial" panose="020B0604020202020204" pitchFamily="34" charset="0"/>
                <a:cs typeface="Arial" panose="020B0604020202020204" pitchFamily="34" charset="0"/>
              </a:rPr>
              <a:t> originating station.</a:t>
            </a:r>
          </a:p>
        </p:txBody>
      </p:sp>
      <p:sp>
        <p:nvSpPr>
          <p:cNvPr id="2" name="Slide Number Placeholder 1">
            <a:extLst>
              <a:ext uri="{FF2B5EF4-FFF2-40B4-BE49-F238E27FC236}">
                <a16:creationId xmlns:a16="http://schemas.microsoft.com/office/drawing/2014/main" id="{D035CFFC-7A5D-04FC-75EC-64A689794798}"/>
              </a:ext>
            </a:extLst>
          </p:cNvPr>
          <p:cNvSpPr>
            <a:spLocks noGrp="1"/>
          </p:cNvSpPr>
          <p:nvPr>
            <p:ph type="sldNum" sz="quarter" idx="12"/>
          </p:nvPr>
        </p:nvSpPr>
        <p:spPr/>
        <p:txBody>
          <a:bodyPr/>
          <a:lstStyle/>
          <a:p>
            <a:fld id="{D1ECFC0E-93DF-4C72-AC0B-14A44A35D4E4}" type="slidenum">
              <a:rPr lang="en-US" smtClean="0"/>
              <a:t>12</a:t>
            </a:fld>
            <a:endParaRPr lang="en-US"/>
          </a:p>
        </p:txBody>
      </p:sp>
    </p:spTree>
    <p:extLst>
      <p:ext uri="{BB962C8B-B14F-4D97-AF65-F5344CB8AC3E}">
        <p14:creationId xmlns:p14="http://schemas.microsoft.com/office/powerpoint/2010/main" val="2105942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106B294-B1AD-C25C-50B4-807793731717}"/>
              </a:ext>
            </a:extLst>
          </p:cNvPr>
          <p:cNvSpPr txBox="1"/>
          <p:nvPr/>
        </p:nvSpPr>
        <p:spPr>
          <a:xfrm>
            <a:off x="821094" y="1166843"/>
            <a:ext cx="11131420" cy="5262979"/>
          </a:xfrm>
          <a:prstGeom prst="rect">
            <a:avLst/>
          </a:prstGeom>
          <a:noFill/>
        </p:spPr>
        <p:txBody>
          <a:bodyPr wrap="square">
            <a:spAutoFit/>
          </a:bodyPr>
          <a:lstStyle/>
          <a:p>
            <a:pPr algn="ctr"/>
            <a:r>
              <a:rPr lang="en-US" sz="2800" b="1" i="0" dirty="0">
                <a:solidFill>
                  <a:srgbClr val="000000"/>
                </a:solidFill>
                <a:effectLst/>
                <a:latin typeface="Arial" panose="020B0604020202020204" pitchFamily="34" charset="0"/>
                <a:cs typeface="Arial" panose="020B0604020202020204" pitchFamily="34" charset="0"/>
              </a:rPr>
              <a:t>HEADER - Continued</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CHECK (Mandatory)</a:t>
            </a:r>
          </a:p>
          <a:p>
            <a:r>
              <a:rPr lang="en-US" sz="2800" dirty="0">
                <a:latin typeface="Arial" panose="020B0604020202020204" pitchFamily="34" charset="0"/>
                <a:cs typeface="Arial" panose="020B0604020202020204" pitchFamily="34" charset="0"/>
              </a:rPr>
              <a:t>This is a count of the number of words used in the TEXT (only) of the message. The address or signature are NOT counted. Both the sender and receiver should end up with the same word count or (CHECK).</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STATION OF ORIGIN (Mandatory)</a:t>
            </a:r>
          </a:p>
          <a:p>
            <a:r>
              <a:rPr lang="en-US" sz="2800" dirty="0">
                <a:latin typeface="Arial" panose="020B0604020202020204" pitchFamily="34" charset="0"/>
                <a:cs typeface="Arial" panose="020B0604020202020204" pitchFamily="34" charset="0"/>
              </a:rPr>
              <a:t>This is the call sign of the </a:t>
            </a:r>
            <a:r>
              <a:rPr lang="en-US" sz="2800" b="1" dirty="0">
                <a:latin typeface="Arial" panose="020B0604020202020204" pitchFamily="34" charset="0"/>
                <a:cs typeface="Arial" panose="020B0604020202020204" pitchFamily="34" charset="0"/>
              </a:rPr>
              <a:t>Amateur Radio Station originating this message.</a:t>
            </a:r>
            <a:r>
              <a:rPr lang="en-US" sz="2800" dirty="0">
                <a:latin typeface="Arial" panose="020B0604020202020204" pitchFamily="34" charset="0"/>
                <a:cs typeface="Arial" panose="020B0604020202020204" pitchFamily="34" charset="0"/>
              </a:rPr>
              <a:t> </a:t>
            </a:r>
          </a:p>
          <a:p>
            <a:endParaRPr lang="en-US" sz="2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0B5A1F3-7EDC-82D0-CC43-414D8B48D2AF}"/>
              </a:ext>
            </a:extLst>
          </p:cNvPr>
          <p:cNvSpPr>
            <a:spLocks noGrp="1"/>
          </p:cNvSpPr>
          <p:nvPr>
            <p:ph type="sldNum" sz="quarter" idx="12"/>
          </p:nvPr>
        </p:nvSpPr>
        <p:spPr/>
        <p:txBody>
          <a:bodyPr/>
          <a:lstStyle/>
          <a:p>
            <a:fld id="{D1ECFC0E-93DF-4C72-AC0B-14A44A35D4E4}" type="slidenum">
              <a:rPr lang="en-US" smtClean="0"/>
              <a:t>13</a:t>
            </a:fld>
            <a:endParaRPr lang="en-US"/>
          </a:p>
        </p:txBody>
      </p:sp>
    </p:spTree>
    <p:extLst>
      <p:ext uri="{BB962C8B-B14F-4D97-AF65-F5344CB8AC3E}">
        <p14:creationId xmlns:p14="http://schemas.microsoft.com/office/powerpoint/2010/main" val="1407517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B99E16-DCD9-DB0F-27A2-1D5DF4BDB734}"/>
              </a:ext>
            </a:extLst>
          </p:cNvPr>
          <p:cNvSpPr txBox="1"/>
          <p:nvPr/>
        </p:nvSpPr>
        <p:spPr>
          <a:xfrm>
            <a:off x="373224" y="612845"/>
            <a:ext cx="10898156" cy="4524315"/>
          </a:xfrm>
          <a:prstGeom prst="rect">
            <a:avLst/>
          </a:prstGeom>
          <a:noFill/>
        </p:spPr>
        <p:txBody>
          <a:bodyPr wrap="square">
            <a:spAutoFit/>
          </a:bodyPr>
          <a:lstStyle/>
          <a:p>
            <a:pPr algn="ctr"/>
            <a:r>
              <a:rPr lang="en-US" sz="2400" b="1" i="0" dirty="0">
                <a:solidFill>
                  <a:srgbClr val="000000"/>
                </a:solidFill>
                <a:effectLst/>
                <a:latin typeface="Arial" panose="020B0604020202020204" pitchFamily="34" charset="0"/>
                <a:cs typeface="Arial" panose="020B0604020202020204" pitchFamily="34" charset="0"/>
              </a:rPr>
              <a:t>HEADER - Continued</a:t>
            </a:r>
          </a:p>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PLACE OF ORIGIN (Mandatory)  </a:t>
            </a:r>
          </a:p>
          <a:p>
            <a:r>
              <a:rPr lang="en-US" sz="2400" dirty="0">
                <a:latin typeface="Arial" panose="020B0604020202020204" pitchFamily="34" charset="0"/>
                <a:cs typeface="Arial" panose="020B0604020202020204" pitchFamily="34" charset="0"/>
              </a:rPr>
              <a:t>This field is the City and State of either the Station of Origin or the person in the Signature.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TIME FILED (Optional)</a:t>
            </a:r>
          </a:p>
          <a:p>
            <a:r>
              <a:rPr lang="en-US" sz="2400" dirty="0">
                <a:latin typeface="Arial" panose="020B0604020202020204" pitchFamily="34" charset="0"/>
                <a:cs typeface="Arial" panose="020B0604020202020204" pitchFamily="34" charset="0"/>
              </a:rPr>
              <a:t>The time the message was originated. You may either use UTC or Local time</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DATE (Mandatory)</a:t>
            </a:r>
          </a:p>
          <a:p>
            <a:r>
              <a:rPr lang="en-US" sz="2400" dirty="0">
                <a:latin typeface="Arial" panose="020B0604020202020204" pitchFamily="34" charset="0"/>
                <a:cs typeface="Arial" panose="020B0604020202020204" pitchFamily="34" charset="0"/>
              </a:rPr>
              <a:t>This is the date the message was originated. In Amateur Radio, we use month and day. </a:t>
            </a:r>
          </a:p>
        </p:txBody>
      </p:sp>
      <p:sp>
        <p:nvSpPr>
          <p:cNvPr id="2" name="Slide Number Placeholder 1">
            <a:extLst>
              <a:ext uri="{FF2B5EF4-FFF2-40B4-BE49-F238E27FC236}">
                <a16:creationId xmlns:a16="http://schemas.microsoft.com/office/drawing/2014/main" id="{621029BE-60F3-36E8-97FF-A88823AA8BB4}"/>
              </a:ext>
            </a:extLst>
          </p:cNvPr>
          <p:cNvSpPr>
            <a:spLocks noGrp="1"/>
          </p:cNvSpPr>
          <p:nvPr>
            <p:ph type="sldNum" sz="quarter" idx="12"/>
          </p:nvPr>
        </p:nvSpPr>
        <p:spPr/>
        <p:txBody>
          <a:bodyPr/>
          <a:lstStyle/>
          <a:p>
            <a:fld id="{D1ECFC0E-93DF-4C72-AC0B-14A44A35D4E4}" type="slidenum">
              <a:rPr lang="en-US" smtClean="0"/>
              <a:t>14</a:t>
            </a:fld>
            <a:endParaRPr lang="en-US"/>
          </a:p>
        </p:txBody>
      </p:sp>
    </p:spTree>
    <p:extLst>
      <p:ext uri="{BB962C8B-B14F-4D97-AF65-F5344CB8AC3E}">
        <p14:creationId xmlns:p14="http://schemas.microsoft.com/office/powerpoint/2010/main" val="2008215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9848F2-25D7-9C69-5C6F-53D1E8C70D54}"/>
              </a:ext>
            </a:extLst>
          </p:cNvPr>
          <p:cNvSpPr txBox="1"/>
          <p:nvPr/>
        </p:nvSpPr>
        <p:spPr>
          <a:xfrm>
            <a:off x="186613" y="711129"/>
            <a:ext cx="11551298" cy="4559133"/>
          </a:xfrm>
          <a:prstGeom prst="rect">
            <a:avLst/>
          </a:prstGeom>
          <a:noFill/>
        </p:spPr>
        <p:txBody>
          <a:bodyPr wrap="square">
            <a:spAutoFit/>
          </a:bodyPr>
          <a:lstStyle/>
          <a:p>
            <a:pPr marL="0" marR="0" algn="ctr">
              <a:lnSpc>
                <a:spcPct val="115000"/>
              </a:lnSpc>
              <a:spcAft>
                <a:spcPts val="800"/>
              </a:spcAft>
              <a:buNone/>
            </a:pPr>
            <a:r>
              <a:rPr lang="en-US" sz="3600" b="1" kern="100" dirty="0">
                <a:effectLst/>
                <a:latin typeface="Arial" panose="020B0604020202020204" pitchFamily="34" charset="0"/>
                <a:ea typeface="Calibri" panose="020F0502020204030204" pitchFamily="34" charset="0"/>
                <a:cs typeface="Arial" panose="020B0604020202020204" pitchFamily="34" charset="0"/>
              </a:rPr>
              <a:t>ADDRESS - FULL </a:t>
            </a:r>
          </a:p>
          <a:p>
            <a:pPr marL="0" marR="0" algn="ctr">
              <a:lnSpc>
                <a:spcPct val="115000"/>
              </a:lnSpc>
              <a:spcAft>
                <a:spcPts val="800"/>
              </a:spcAft>
              <a:buNone/>
            </a:pPr>
            <a:endParaRPr lang="en-US" sz="3600" b="1" kern="1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15000"/>
              </a:lnSpc>
              <a:spcAft>
                <a:spcPts val="800"/>
              </a:spcAft>
              <a:buNone/>
            </a:pPr>
            <a:endParaRPr lang="en-US" sz="3600" b="1"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2800" b="1" kern="100" dirty="0">
                <a:effectLst/>
                <a:latin typeface="Arial" panose="020B0604020202020204" pitchFamily="34" charset="0"/>
                <a:ea typeface="Calibri" panose="020F0502020204030204" pitchFamily="34" charset="0"/>
                <a:cs typeface="Arial" panose="020B0604020202020204" pitchFamily="34" charset="0"/>
              </a:rPr>
              <a:t>First and Last Name</a:t>
            </a:r>
          </a:p>
          <a:p>
            <a:pPr marL="0" marR="0">
              <a:lnSpc>
                <a:spcPct val="115000"/>
              </a:lnSpc>
              <a:spcAft>
                <a:spcPts val="800"/>
              </a:spcAft>
              <a:buNone/>
            </a:pPr>
            <a:r>
              <a:rPr lang="en-US" sz="2800" b="1" kern="100" dirty="0">
                <a:effectLst/>
                <a:latin typeface="Arial" panose="020B0604020202020204" pitchFamily="34" charset="0"/>
                <a:ea typeface="Calibri" panose="020F0502020204030204" pitchFamily="34" charset="0"/>
                <a:cs typeface="Arial" panose="020B0604020202020204" pitchFamily="34" charset="0"/>
              </a:rPr>
              <a:t>Street Address </a:t>
            </a:r>
            <a:r>
              <a:rPr lang="en-US" sz="2800" b="1" kern="100" dirty="0">
                <a:latin typeface="Arial" panose="020B0604020202020204" pitchFamily="34" charset="0"/>
                <a:ea typeface="Calibri" panose="020F0502020204030204" pitchFamily="34" charset="0"/>
                <a:cs typeface="Arial" panose="020B0604020202020204" pitchFamily="34" charset="0"/>
              </a:rPr>
              <a:t>and Suite </a:t>
            </a:r>
            <a:r>
              <a:rPr lang="en-US" sz="2800" b="1" kern="100" dirty="0">
                <a:effectLst/>
                <a:latin typeface="Arial" panose="020B0604020202020204" pitchFamily="34" charset="0"/>
                <a:ea typeface="Calibri" panose="020F0502020204030204" pitchFamily="34" charset="0"/>
                <a:cs typeface="Arial" panose="020B0604020202020204" pitchFamily="34" charset="0"/>
              </a:rPr>
              <a:t>or P. O. Box number</a:t>
            </a:r>
          </a:p>
          <a:p>
            <a:pPr marL="0" marR="0">
              <a:lnSpc>
                <a:spcPct val="115000"/>
              </a:lnSpc>
              <a:spcAft>
                <a:spcPts val="800"/>
              </a:spcAft>
              <a:buNone/>
            </a:pPr>
            <a:r>
              <a:rPr lang="en-US" sz="2800" b="1" kern="100" dirty="0">
                <a:effectLst/>
                <a:latin typeface="Arial" panose="020B0604020202020204" pitchFamily="34" charset="0"/>
                <a:ea typeface="Calibri" panose="020F0502020204030204" pitchFamily="34" charset="0"/>
                <a:cs typeface="Arial" panose="020B0604020202020204" pitchFamily="34" charset="0"/>
              </a:rPr>
              <a:t>City, State, and Zip Code</a:t>
            </a:r>
          </a:p>
          <a:p>
            <a:pPr marL="0" marR="0">
              <a:lnSpc>
                <a:spcPct val="115000"/>
              </a:lnSpc>
              <a:spcAft>
                <a:spcPts val="800"/>
              </a:spcAft>
            </a:pPr>
            <a:r>
              <a:rPr lang="en-US" sz="2800" b="1" kern="100" dirty="0">
                <a:effectLst/>
                <a:latin typeface="Arial" panose="020B0604020202020204" pitchFamily="34" charset="0"/>
                <a:ea typeface="Calibri" panose="020F0502020204030204" pitchFamily="34" charset="0"/>
                <a:cs typeface="Arial" panose="020B0604020202020204" pitchFamily="34" charset="0"/>
              </a:rPr>
              <a:t>Telephone Number and/or Email Address </a:t>
            </a:r>
          </a:p>
        </p:txBody>
      </p:sp>
      <p:sp>
        <p:nvSpPr>
          <p:cNvPr id="2" name="Slide Number Placeholder 1">
            <a:extLst>
              <a:ext uri="{FF2B5EF4-FFF2-40B4-BE49-F238E27FC236}">
                <a16:creationId xmlns:a16="http://schemas.microsoft.com/office/drawing/2014/main" id="{B407F0C7-4B63-BDFB-99C2-01D3701DDAC7}"/>
              </a:ext>
            </a:extLst>
          </p:cNvPr>
          <p:cNvSpPr>
            <a:spLocks noGrp="1"/>
          </p:cNvSpPr>
          <p:nvPr>
            <p:ph type="sldNum" sz="quarter" idx="12"/>
          </p:nvPr>
        </p:nvSpPr>
        <p:spPr/>
        <p:txBody>
          <a:bodyPr/>
          <a:lstStyle/>
          <a:p>
            <a:fld id="{D1ECFC0E-93DF-4C72-AC0B-14A44A35D4E4}" type="slidenum">
              <a:rPr lang="en-US" smtClean="0"/>
              <a:t>15</a:t>
            </a:fld>
            <a:endParaRPr lang="en-US"/>
          </a:p>
        </p:txBody>
      </p:sp>
    </p:spTree>
    <p:extLst>
      <p:ext uri="{BB962C8B-B14F-4D97-AF65-F5344CB8AC3E}">
        <p14:creationId xmlns:p14="http://schemas.microsoft.com/office/powerpoint/2010/main" val="1361794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5097A8-2FD8-5A31-91EF-388F3F7311CE}"/>
              </a:ext>
            </a:extLst>
          </p:cNvPr>
          <p:cNvSpPr txBox="1"/>
          <p:nvPr/>
        </p:nvSpPr>
        <p:spPr>
          <a:xfrm>
            <a:off x="1091682" y="1128114"/>
            <a:ext cx="10300996" cy="5145191"/>
          </a:xfrm>
          <a:prstGeom prst="rect">
            <a:avLst/>
          </a:prstGeom>
          <a:noFill/>
        </p:spPr>
        <p:txBody>
          <a:bodyPr wrap="square">
            <a:spAutoFit/>
          </a:bodyPr>
          <a:lstStyle/>
          <a:p>
            <a:pPr marL="0" marR="0" algn="ctr">
              <a:lnSpc>
                <a:spcPct val="115000"/>
              </a:lnSpc>
              <a:spcAft>
                <a:spcPts val="800"/>
              </a:spcAft>
              <a:buNone/>
            </a:pPr>
            <a:r>
              <a:rPr lang="en-US" sz="3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TEXT </a:t>
            </a:r>
          </a:p>
          <a:p>
            <a:pPr marL="0" marR="0">
              <a:lnSpc>
                <a:spcPct val="115000"/>
              </a:lnSpc>
              <a:spcAft>
                <a:spcPts val="800"/>
              </a:spcAft>
              <a:buNone/>
            </a:pPr>
            <a:r>
              <a:rPr lang="en-US" sz="2000" kern="0" dirty="0">
                <a:effectLst/>
                <a:latin typeface="Arial" panose="020B0604020202020204" pitchFamily="34" charset="0"/>
                <a:ea typeface="Times New Roman" panose="02020603050405020304" pitchFamily="18" charset="0"/>
                <a:cs typeface="Arial" panose="020B0604020202020204" pitchFamily="34" charset="0"/>
              </a:rPr>
              <a:t>    </a:t>
            </a:r>
          </a:p>
          <a:p>
            <a:pPr marL="0" marR="0">
              <a:lnSpc>
                <a:spcPct val="115000"/>
              </a:lnSpc>
              <a:spcAft>
                <a:spcPts val="800"/>
              </a:spcAft>
              <a:buNone/>
            </a:pPr>
            <a:r>
              <a:rPr lang="en-US" sz="3200" kern="0" dirty="0">
                <a:effectLst/>
                <a:latin typeface="Arial" panose="020B0604020202020204" pitchFamily="34" charset="0"/>
                <a:ea typeface="Times New Roman" panose="02020603050405020304" pitchFamily="18" charset="0"/>
                <a:cs typeface="Arial" panose="020B0604020202020204" pitchFamily="34" charset="0"/>
              </a:rPr>
              <a:t>Limited to 25-word groups – 5 across, 5 down</a:t>
            </a:r>
          </a:p>
          <a:p>
            <a:pPr marL="0" marR="0">
              <a:lnSpc>
                <a:spcPct val="115000"/>
              </a:lnSpc>
              <a:spcAft>
                <a:spcPts val="800"/>
              </a:spcAft>
              <a:buNone/>
            </a:pPr>
            <a:r>
              <a:rPr lang="en-US" sz="2000" kern="0" dirty="0">
                <a:latin typeface="Arial" panose="020B0604020202020204" pitchFamily="34" charset="0"/>
                <a:ea typeface="Times New Roman" panose="02020603050405020304" pitchFamily="18" charset="0"/>
                <a:cs typeface="Arial" panose="020B0604020202020204" pitchFamily="34" charset="0"/>
              </a:rPr>
              <a:t>  </a:t>
            </a:r>
            <a:endParaRPr lang="en-US" sz="2000" kern="0" dirty="0">
              <a:effectLst/>
              <a:latin typeface="Arial" panose="020B0604020202020204" pitchFamily="34" charset="0"/>
              <a:ea typeface="Times New Roman" panose="02020603050405020304" pitchFamily="18" charset="0"/>
              <a:cs typeface="Arial" panose="020B0604020202020204" pitchFamily="34" charset="0"/>
            </a:endParaRPr>
          </a:p>
          <a:p>
            <a:pPr marL="0" marR="0">
              <a:lnSpc>
                <a:spcPct val="115000"/>
              </a:lnSpc>
              <a:spcAft>
                <a:spcPts val="800"/>
              </a:spcAft>
              <a:buNone/>
            </a:pPr>
            <a:r>
              <a:rPr lang="en-US" sz="3200" kern="0" dirty="0">
                <a:effectLst/>
                <a:latin typeface="Arial" panose="020B0604020202020204" pitchFamily="34" charset="0"/>
                <a:ea typeface="Times New Roman" panose="02020603050405020304" pitchFamily="18" charset="0"/>
                <a:cs typeface="Arial" panose="020B0604020202020204" pitchFamily="34" charset="0"/>
              </a:rPr>
              <a:t>PUNCTUATION ALLOWED</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685800" marR="0" indent="-45720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The slash,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685800" marR="0" indent="-45720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X:	The letter "X" used to denote a period.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685800" marR="0" indent="-45720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	The letter "R" is used in place of a decimal</a:t>
            </a:r>
            <a:r>
              <a:rPr lang="en-US" sz="36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36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57835F40-D8A2-E529-E1A7-0099948101A0}"/>
              </a:ext>
            </a:extLst>
          </p:cNvPr>
          <p:cNvSpPr>
            <a:spLocks noGrp="1"/>
          </p:cNvSpPr>
          <p:nvPr>
            <p:ph type="sldNum" sz="quarter" idx="12"/>
          </p:nvPr>
        </p:nvSpPr>
        <p:spPr/>
        <p:txBody>
          <a:bodyPr/>
          <a:lstStyle/>
          <a:p>
            <a:fld id="{D1ECFC0E-93DF-4C72-AC0B-14A44A35D4E4}" type="slidenum">
              <a:rPr lang="en-US" smtClean="0"/>
              <a:t>16</a:t>
            </a:fld>
            <a:endParaRPr lang="en-US"/>
          </a:p>
        </p:txBody>
      </p:sp>
    </p:spTree>
    <p:extLst>
      <p:ext uri="{BB962C8B-B14F-4D97-AF65-F5344CB8AC3E}">
        <p14:creationId xmlns:p14="http://schemas.microsoft.com/office/powerpoint/2010/main" val="1254752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78428B-8FEC-A0E3-0A1E-21046EA0B37A}"/>
              </a:ext>
            </a:extLst>
          </p:cNvPr>
          <p:cNvSpPr txBox="1"/>
          <p:nvPr/>
        </p:nvSpPr>
        <p:spPr>
          <a:xfrm>
            <a:off x="307909" y="0"/>
            <a:ext cx="11168743" cy="5866286"/>
          </a:xfrm>
          <a:prstGeom prst="rect">
            <a:avLst/>
          </a:prstGeom>
          <a:noFill/>
        </p:spPr>
        <p:txBody>
          <a:bodyPr wrap="square">
            <a:spAutoFit/>
          </a:bodyPr>
          <a:lstStyle/>
          <a:p>
            <a:pPr algn="ctr">
              <a:lnSpc>
                <a:spcPct val="115000"/>
              </a:lnSpc>
              <a:spcAft>
                <a:spcPts val="800"/>
              </a:spcAft>
            </a:pPr>
            <a:r>
              <a:rPr lang="en-US" sz="3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TEXT - Continued</a:t>
            </a:r>
          </a:p>
          <a:p>
            <a:pPr marL="0" marR="0">
              <a:lnSpc>
                <a:spcPct val="115000"/>
              </a:lnSpc>
              <a:spcAft>
                <a:spcPts val="800"/>
              </a:spcAft>
              <a:buNone/>
            </a:pP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OTHER PUNCTUATION – SPELL OUT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"QUERY" for a question,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"DASH" to separate special number or mixed groups</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"EXCLAMATION"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"COMMA“</a:t>
            </a: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HYPENS ARE NOT used in telephone number groups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pPr>
            <a:endParaRPr lang="en-US" sz="3600" dirty="0"/>
          </a:p>
        </p:txBody>
      </p:sp>
      <p:sp>
        <p:nvSpPr>
          <p:cNvPr id="2" name="Slide Number Placeholder 1">
            <a:extLst>
              <a:ext uri="{FF2B5EF4-FFF2-40B4-BE49-F238E27FC236}">
                <a16:creationId xmlns:a16="http://schemas.microsoft.com/office/drawing/2014/main" id="{CFA30D8A-99F7-5F94-D7C7-3FE03E893839}"/>
              </a:ext>
            </a:extLst>
          </p:cNvPr>
          <p:cNvSpPr>
            <a:spLocks noGrp="1"/>
          </p:cNvSpPr>
          <p:nvPr>
            <p:ph type="sldNum" sz="quarter" idx="12"/>
          </p:nvPr>
        </p:nvSpPr>
        <p:spPr/>
        <p:txBody>
          <a:bodyPr/>
          <a:lstStyle/>
          <a:p>
            <a:fld id="{D1ECFC0E-93DF-4C72-AC0B-14A44A35D4E4}" type="slidenum">
              <a:rPr lang="en-US" smtClean="0"/>
              <a:t>17</a:t>
            </a:fld>
            <a:endParaRPr lang="en-US"/>
          </a:p>
        </p:txBody>
      </p:sp>
    </p:spTree>
    <p:extLst>
      <p:ext uri="{BB962C8B-B14F-4D97-AF65-F5344CB8AC3E}">
        <p14:creationId xmlns:p14="http://schemas.microsoft.com/office/powerpoint/2010/main" val="2899597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28AB50-5743-B729-005E-A0678D3EC63A}"/>
              </a:ext>
            </a:extLst>
          </p:cNvPr>
          <p:cNvSpPr txBox="1"/>
          <p:nvPr/>
        </p:nvSpPr>
        <p:spPr>
          <a:xfrm>
            <a:off x="653142" y="299518"/>
            <a:ext cx="10375641" cy="4985019"/>
          </a:xfrm>
          <a:prstGeom prst="rect">
            <a:avLst/>
          </a:prstGeom>
          <a:noFill/>
        </p:spPr>
        <p:txBody>
          <a:bodyPr wrap="square">
            <a:spAutoFit/>
          </a:bodyPr>
          <a:lstStyle/>
          <a:p>
            <a:pPr algn="ctr">
              <a:lnSpc>
                <a:spcPct val="115000"/>
              </a:lnSpc>
              <a:spcAft>
                <a:spcPts val="800"/>
              </a:spcAft>
            </a:pPr>
            <a:r>
              <a:rPr lang="en-US" sz="32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TEXT - Continued</a:t>
            </a:r>
          </a:p>
          <a:p>
            <a:pPr>
              <a:lnSpc>
                <a:spcPct val="115000"/>
              </a:lnSpc>
              <a:spcAft>
                <a:spcPts val="800"/>
              </a:spcAft>
            </a:pPr>
            <a:endPar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800"/>
              </a:spcAft>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"Q"-SIGNALs are permitted   </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Ciphers, codes, encryption, and other groups intended to obscure the meaning, are not allowed.</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SALUTATIONS:  Words like "love" and "regards", are put in the text in amateur messages (not in the signature).</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F02CF8DD-54CE-907B-D30D-EB58DF6ED3D3}"/>
              </a:ext>
            </a:extLst>
          </p:cNvPr>
          <p:cNvSpPr>
            <a:spLocks noGrp="1"/>
          </p:cNvSpPr>
          <p:nvPr>
            <p:ph type="sldNum" sz="quarter" idx="12"/>
          </p:nvPr>
        </p:nvSpPr>
        <p:spPr/>
        <p:txBody>
          <a:bodyPr/>
          <a:lstStyle/>
          <a:p>
            <a:fld id="{D1ECFC0E-93DF-4C72-AC0B-14A44A35D4E4}" type="slidenum">
              <a:rPr lang="en-US" smtClean="0"/>
              <a:t>18</a:t>
            </a:fld>
            <a:endParaRPr lang="en-US"/>
          </a:p>
        </p:txBody>
      </p:sp>
    </p:spTree>
    <p:extLst>
      <p:ext uri="{BB962C8B-B14F-4D97-AF65-F5344CB8AC3E}">
        <p14:creationId xmlns:p14="http://schemas.microsoft.com/office/powerpoint/2010/main" val="2005937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34AADC-A863-D40F-EF18-71B2D0B83A4C}"/>
              </a:ext>
            </a:extLst>
          </p:cNvPr>
          <p:cNvSpPr txBox="1"/>
          <p:nvPr/>
        </p:nvSpPr>
        <p:spPr>
          <a:xfrm>
            <a:off x="1296955" y="1189518"/>
            <a:ext cx="10338318" cy="3408497"/>
          </a:xfrm>
          <a:prstGeom prst="rect">
            <a:avLst/>
          </a:prstGeom>
          <a:noFill/>
        </p:spPr>
        <p:txBody>
          <a:bodyPr wrap="square">
            <a:spAutoFit/>
          </a:bodyPr>
          <a:lstStyle/>
          <a:p>
            <a:pPr marL="0" marR="0" algn="ctr">
              <a:lnSpc>
                <a:spcPct val="115000"/>
              </a:lnSpc>
              <a:spcAft>
                <a:spcPts val="800"/>
              </a:spcAft>
            </a:pPr>
            <a:r>
              <a:rPr lang="en-US" sz="3600" kern="100" dirty="0">
                <a:effectLst/>
                <a:latin typeface="Arial" panose="020B0604020202020204" pitchFamily="34" charset="0"/>
                <a:ea typeface="Calibri" panose="020F0502020204030204" pitchFamily="34" charset="0"/>
                <a:cs typeface="Arial" panose="020B0604020202020204" pitchFamily="34" charset="0"/>
              </a:rPr>
              <a:t>Signature</a:t>
            </a:r>
          </a:p>
          <a:p>
            <a:pPr marL="0" marR="0">
              <a:lnSpc>
                <a:spcPct val="115000"/>
              </a:lnSpc>
              <a:spcAft>
                <a:spcPts val="800"/>
              </a:spcAft>
            </a:pPr>
            <a:endParaRPr lang="en-US" sz="3600" kern="1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pPr>
            <a:endParaRPr lang="en-US" sz="3600" kern="1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15000"/>
              </a:lnSpc>
              <a:spcAft>
                <a:spcPts val="800"/>
              </a:spcAft>
            </a:pPr>
            <a:r>
              <a:rPr lang="en-US" sz="6600" kern="100" dirty="0">
                <a:effectLst/>
                <a:latin typeface="Script MT Bold" panose="03040602040607080904" pitchFamily="66" charset="0"/>
                <a:ea typeface="Calibri" panose="020F0502020204030204" pitchFamily="34" charset="0"/>
                <a:cs typeface="Times New Roman" panose="02020603050405020304" pitchFamily="18" charset="0"/>
              </a:rPr>
              <a:t>Signature of the sender</a:t>
            </a:r>
            <a:endParaRPr lang="en-US" sz="6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25F6E538-2392-F786-9ACC-71F74C4A0978}"/>
              </a:ext>
            </a:extLst>
          </p:cNvPr>
          <p:cNvSpPr>
            <a:spLocks noGrp="1"/>
          </p:cNvSpPr>
          <p:nvPr>
            <p:ph type="sldNum" sz="quarter" idx="12"/>
          </p:nvPr>
        </p:nvSpPr>
        <p:spPr/>
        <p:txBody>
          <a:bodyPr/>
          <a:lstStyle/>
          <a:p>
            <a:fld id="{D1ECFC0E-93DF-4C72-AC0B-14A44A35D4E4}" type="slidenum">
              <a:rPr lang="en-US" smtClean="0"/>
              <a:t>19</a:t>
            </a:fld>
            <a:endParaRPr lang="en-US"/>
          </a:p>
        </p:txBody>
      </p:sp>
    </p:spTree>
    <p:extLst>
      <p:ext uri="{BB962C8B-B14F-4D97-AF65-F5344CB8AC3E}">
        <p14:creationId xmlns:p14="http://schemas.microsoft.com/office/powerpoint/2010/main" val="2505472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BBDE8-8708-A475-8AAB-BA3C9AEDA5E0}"/>
              </a:ext>
            </a:extLst>
          </p:cNvPr>
          <p:cNvSpPr>
            <a:spLocks noGrp="1"/>
          </p:cNvSpPr>
          <p:nvPr>
            <p:ph type="ctrTitle"/>
          </p:nvPr>
        </p:nvSpPr>
        <p:spPr>
          <a:xfrm>
            <a:off x="597159" y="513184"/>
            <a:ext cx="11150082" cy="3247053"/>
          </a:xfrm>
        </p:spPr>
        <p:txBody>
          <a:bodyPr>
            <a:normAutofit fontScale="90000"/>
          </a:bodyPr>
          <a:lstStyle/>
          <a:p>
            <a:pPr>
              <a:lnSpc>
                <a:spcPct val="107000"/>
              </a:lnSpc>
              <a:spcAft>
                <a:spcPts val="800"/>
              </a:spcAft>
            </a:pPr>
            <a:br>
              <a:rPr lang="en-US" sz="40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r>
              <a:rPr lang="en-US" sz="4400" kern="100" dirty="0">
                <a:effectLst/>
                <a:latin typeface="Arial" panose="020B0604020202020204" pitchFamily="34" charset="0"/>
                <a:ea typeface="Calibri" panose="020F0502020204030204" pitchFamily="34" charset="0"/>
                <a:cs typeface="Arial" panose="020B0604020202020204" pitchFamily="34" charset="0"/>
              </a:rPr>
              <a:t>INTRODUCTION TO TRAFFIC </a:t>
            </a:r>
            <a:br>
              <a:rPr lang="en-US" sz="4400" kern="100" dirty="0">
                <a:effectLst/>
                <a:latin typeface="Arial" panose="020B0604020202020204" pitchFamily="34" charset="0"/>
                <a:ea typeface="Calibri" panose="020F0502020204030204" pitchFamily="34" charset="0"/>
                <a:cs typeface="Arial" panose="020B0604020202020204" pitchFamily="34" charset="0"/>
              </a:rPr>
            </a:br>
            <a:r>
              <a:rPr lang="en-US" sz="4400" kern="100" dirty="0">
                <a:effectLst/>
                <a:latin typeface="Arial" panose="020B0604020202020204" pitchFamily="34" charset="0"/>
                <a:ea typeface="Calibri" panose="020F0502020204030204" pitchFamily="34" charset="0"/>
                <a:cs typeface="Arial" panose="020B0604020202020204" pitchFamily="34" charset="0"/>
              </a:rPr>
              <a:t>HANDELING</a:t>
            </a:r>
            <a:br>
              <a:rPr lang="en-US" sz="4400" kern="100" dirty="0">
                <a:effectLst/>
                <a:latin typeface="Arial" panose="020B0604020202020204" pitchFamily="34" charset="0"/>
                <a:ea typeface="Calibri" panose="020F0502020204030204" pitchFamily="34" charset="0"/>
                <a:cs typeface="Arial" panose="020B0604020202020204" pitchFamily="34" charset="0"/>
              </a:rPr>
            </a:br>
            <a:br>
              <a:rPr lang="en-US" sz="4000" kern="100" dirty="0">
                <a:effectLst/>
                <a:latin typeface="Arial" panose="020B0604020202020204" pitchFamily="34" charset="0"/>
                <a:ea typeface="Calibri" panose="020F050202020403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J C Smith, N5RXS</a:t>
            </a:r>
            <a:br>
              <a:rPr lang="en-US" sz="1400" dirty="0">
                <a:latin typeface="Arial" panose="020B0604020202020204" pitchFamily="34" charset="0"/>
                <a:cs typeface="Arial" panose="020B0604020202020204" pitchFamily="34" charset="0"/>
              </a:rPr>
            </a:br>
            <a:endParaRPr lang="en-US" dirty="0"/>
          </a:p>
        </p:txBody>
      </p:sp>
      <p:sp>
        <p:nvSpPr>
          <p:cNvPr id="3" name="Subtitle 2">
            <a:extLst>
              <a:ext uri="{FF2B5EF4-FFF2-40B4-BE49-F238E27FC236}">
                <a16:creationId xmlns:a16="http://schemas.microsoft.com/office/drawing/2014/main" id="{A091FFA3-2032-D655-F572-6FB4D3871642}"/>
              </a:ext>
            </a:extLst>
          </p:cNvPr>
          <p:cNvSpPr>
            <a:spLocks noGrp="1"/>
          </p:cNvSpPr>
          <p:nvPr>
            <p:ph type="subTitle" idx="1"/>
          </p:nvPr>
        </p:nvSpPr>
        <p:spPr>
          <a:xfrm>
            <a:off x="867747" y="3256385"/>
            <a:ext cx="10804849" cy="2920480"/>
          </a:xfrm>
        </p:spPr>
        <p:txBody>
          <a:bodyPr>
            <a:normAutofit/>
          </a:bodyPr>
          <a:lstStyle/>
          <a:p>
            <a:pPr algn="l"/>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algn="l"/>
            <a:r>
              <a:rPr lang="en-US" sz="3600" kern="100" dirty="0">
                <a:effectLst/>
                <a:latin typeface="Arial" panose="020B0604020202020204" pitchFamily="34" charset="0"/>
                <a:ea typeface="Calibri" panose="020F0502020204030204" pitchFamily="34" charset="0"/>
                <a:cs typeface="Arial" panose="020B0604020202020204" pitchFamily="34" charset="0"/>
              </a:rPr>
              <a:t>Traffic Handling Training takes more than an hour to present. Today we will look at a brief history </a:t>
            </a:r>
            <a:r>
              <a:rPr lang="en-US" sz="3600" kern="100" dirty="0">
                <a:latin typeface="Arial" panose="020B0604020202020204" pitchFamily="34" charset="0"/>
                <a:ea typeface="Calibri" panose="020F0502020204030204" pitchFamily="34" charset="0"/>
                <a:cs typeface="Arial" panose="020B0604020202020204" pitchFamily="34" charset="0"/>
              </a:rPr>
              <a:t>traffic handling followed by </a:t>
            </a:r>
            <a:r>
              <a:rPr lang="en-US" sz="3600" kern="100" dirty="0">
                <a:effectLst/>
                <a:latin typeface="Arial" panose="020B0604020202020204" pitchFamily="34" charset="0"/>
                <a:ea typeface="Calibri" panose="020F0502020204030204" pitchFamily="34" charset="0"/>
                <a:cs typeface="Arial" panose="020B0604020202020204" pitchFamily="34" charset="0"/>
              </a:rPr>
              <a:t>traffic handling guidelines. </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3600" dirty="0"/>
          </a:p>
        </p:txBody>
      </p:sp>
      <p:sp>
        <p:nvSpPr>
          <p:cNvPr id="4" name="Slide Number Placeholder 3">
            <a:extLst>
              <a:ext uri="{FF2B5EF4-FFF2-40B4-BE49-F238E27FC236}">
                <a16:creationId xmlns:a16="http://schemas.microsoft.com/office/drawing/2014/main" id="{C8B23716-3179-2A11-C3F3-2C2299883A61}"/>
              </a:ext>
            </a:extLst>
          </p:cNvPr>
          <p:cNvSpPr>
            <a:spLocks noGrp="1"/>
          </p:cNvSpPr>
          <p:nvPr>
            <p:ph type="sldNum" sz="quarter" idx="12"/>
          </p:nvPr>
        </p:nvSpPr>
        <p:spPr/>
        <p:txBody>
          <a:bodyPr/>
          <a:lstStyle/>
          <a:p>
            <a:fld id="{D1ECFC0E-93DF-4C72-AC0B-14A44A35D4E4}" type="slidenum">
              <a:rPr lang="en-US" smtClean="0"/>
              <a:t>2</a:t>
            </a:fld>
            <a:endParaRPr lang="en-US"/>
          </a:p>
        </p:txBody>
      </p:sp>
    </p:spTree>
    <p:extLst>
      <p:ext uri="{BB962C8B-B14F-4D97-AF65-F5344CB8AC3E}">
        <p14:creationId xmlns:p14="http://schemas.microsoft.com/office/powerpoint/2010/main" val="1393232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0ECE14-17D8-562F-D55F-BDA61E10A002}"/>
              </a:ext>
            </a:extLst>
          </p:cNvPr>
          <p:cNvSpPr txBox="1"/>
          <p:nvPr/>
        </p:nvSpPr>
        <p:spPr>
          <a:xfrm>
            <a:off x="690464" y="411806"/>
            <a:ext cx="11112759" cy="4740850"/>
          </a:xfrm>
          <a:prstGeom prst="rect">
            <a:avLst/>
          </a:prstGeom>
          <a:noFill/>
        </p:spPr>
        <p:txBody>
          <a:bodyPr wrap="square">
            <a:spAutoFit/>
          </a:bodyPr>
          <a:lstStyle/>
          <a:p>
            <a:pPr marL="0" marR="0">
              <a:lnSpc>
                <a:spcPct val="115000"/>
              </a:lnSpc>
              <a:spcAft>
                <a:spcPts val="800"/>
              </a:spcAft>
            </a:pPr>
            <a:r>
              <a:rPr lang="en-US" sz="3600" kern="100" dirty="0">
                <a:effectLst/>
                <a:latin typeface="Arial" panose="020B0604020202020204" pitchFamily="34" charset="0"/>
                <a:ea typeface="Calibri" panose="020F0502020204030204" pitchFamily="34" charset="0"/>
                <a:cs typeface="Arial" panose="020B0604020202020204" pitchFamily="34" charset="0"/>
              </a:rPr>
              <a:t>ARL Numbered Radiograms </a:t>
            </a:r>
          </a:p>
          <a:p>
            <a:pPr marL="0" marR="0">
              <a:lnSpc>
                <a:spcPct val="115000"/>
              </a:lnSpc>
              <a:spcAft>
                <a:spcPts val="80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Aft>
                <a:spcPts val="800"/>
              </a:spcAft>
            </a:pPr>
            <a:r>
              <a:rPr lang="en-US" sz="3200" kern="100" dirty="0">
                <a:latin typeface="Arial" panose="020B0604020202020204" pitchFamily="34" charset="0"/>
                <a:ea typeface="Calibri" panose="020F0502020204030204" pitchFamily="34" charset="0"/>
                <a:cs typeface="Arial" panose="020B0604020202020204" pitchFamily="34" charset="0"/>
              </a:rPr>
              <a:t>ARL m</a:t>
            </a:r>
            <a:r>
              <a:rPr lang="en-US" sz="3200" kern="100" dirty="0">
                <a:effectLst/>
                <a:latin typeface="Arial" panose="020B0604020202020204" pitchFamily="34" charset="0"/>
                <a:ea typeface="Calibri" panose="020F0502020204030204" pitchFamily="34" charset="0"/>
                <a:cs typeface="Arial" panose="020B0604020202020204" pitchFamily="34" charset="0"/>
              </a:rPr>
              <a:t>essages are encoded as one or two numbers, some with option blanks to be filled out in the text, to permit many words to be condensed to a few.  </a:t>
            </a:r>
          </a:p>
          <a:p>
            <a:pPr marL="0" marR="0">
              <a:lnSpc>
                <a:spcPct val="115000"/>
              </a:lnSpc>
              <a:spcAft>
                <a:spcPts val="800"/>
              </a:spcAft>
            </a:pPr>
            <a:r>
              <a:rPr lang="en-US" sz="3200" kern="100" dirty="0">
                <a:effectLst/>
                <a:latin typeface="Arial" panose="020B0604020202020204" pitchFamily="34" charset="0"/>
                <a:ea typeface="Calibri" panose="020F0502020204030204" pitchFamily="34" charset="0"/>
                <a:cs typeface="Arial" panose="020B0604020202020204" pitchFamily="34" charset="0"/>
              </a:rPr>
              <a:t>These numbers are </a:t>
            </a:r>
            <a:r>
              <a:rPr lang="en-US" sz="3200" u="sng" kern="100" dirty="0">
                <a:effectLst/>
                <a:latin typeface="Arial" panose="020B0604020202020204" pitchFamily="34" charset="0"/>
                <a:ea typeface="Calibri" panose="020F0502020204030204" pitchFamily="34" charset="0"/>
                <a:cs typeface="Arial" panose="020B0604020202020204" pitchFamily="34" charset="0"/>
              </a:rPr>
              <a:t>always spelled out</a:t>
            </a:r>
            <a:r>
              <a:rPr lang="en-US" sz="3200" kern="100" dirty="0">
                <a:effectLst/>
                <a:latin typeface="Arial" panose="020B0604020202020204" pitchFamily="34" charset="0"/>
                <a:ea typeface="Calibri" panose="020F0502020204030204" pitchFamily="34" charset="0"/>
                <a:cs typeface="Arial" panose="020B0604020202020204" pitchFamily="34" charset="0"/>
              </a:rPr>
              <a:t> in the written message and in transmission, and are always preceded by the letters "ARL", as in “ARL </a:t>
            </a:r>
            <a:r>
              <a:rPr lang="en-US" sz="3200" kern="100" dirty="0">
                <a:latin typeface="Arial" panose="020B0604020202020204" pitchFamily="34" charset="0"/>
                <a:ea typeface="Calibri" panose="020F0502020204030204" pitchFamily="34" charset="0"/>
                <a:cs typeface="Arial" panose="020B0604020202020204" pitchFamily="34" charset="0"/>
              </a:rPr>
              <a:t>FIFTY SIX</a:t>
            </a:r>
            <a:r>
              <a:rPr lang="en-US" sz="3200" kern="100" dirty="0">
                <a:effectLst/>
                <a:latin typeface="Arial" panose="020B0604020202020204" pitchFamily="34" charset="0"/>
                <a:ea typeface="Calibri" panose="020F0502020204030204" pitchFamily="34" charset="0"/>
                <a:cs typeface="Arial" panose="020B0604020202020204" pitchFamily="34" charset="0"/>
              </a:rPr>
              <a:t>” in the text.</a:t>
            </a:r>
          </a:p>
        </p:txBody>
      </p:sp>
      <p:sp>
        <p:nvSpPr>
          <p:cNvPr id="2" name="Slide Number Placeholder 1">
            <a:extLst>
              <a:ext uri="{FF2B5EF4-FFF2-40B4-BE49-F238E27FC236}">
                <a16:creationId xmlns:a16="http://schemas.microsoft.com/office/drawing/2014/main" id="{F0CE9FBD-1EA6-9573-7658-E88BEBBD78B3}"/>
              </a:ext>
            </a:extLst>
          </p:cNvPr>
          <p:cNvSpPr>
            <a:spLocks noGrp="1"/>
          </p:cNvSpPr>
          <p:nvPr>
            <p:ph type="sldNum" sz="quarter" idx="12"/>
          </p:nvPr>
        </p:nvSpPr>
        <p:spPr/>
        <p:txBody>
          <a:bodyPr/>
          <a:lstStyle/>
          <a:p>
            <a:fld id="{D1ECFC0E-93DF-4C72-AC0B-14A44A35D4E4}" type="slidenum">
              <a:rPr lang="en-US" smtClean="0"/>
              <a:t>20</a:t>
            </a:fld>
            <a:endParaRPr lang="en-US"/>
          </a:p>
        </p:txBody>
      </p:sp>
    </p:spTree>
    <p:extLst>
      <p:ext uri="{BB962C8B-B14F-4D97-AF65-F5344CB8AC3E}">
        <p14:creationId xmlns:p14="http://schemas.microsoft.com/office/powerpoint/2010/main" val="502527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68BD5F-287D-9C1D-D582-BB6C0E1A5B35}"/>
              </a:ext>
            </a:extLst>
          </p:cNvPr>
          <p:cNvSpPr txBox="1"/>
          <p:nvPr/>
        </p:nvSpPr>
        <p:spPr>
          <a:xfrm>
            <a:off x="1399592" y="1099250"/>
            <a:ext cx="9255967" cy="4421723"/>
          </a:xfrm>
          <a:prstGeom prst="rect">
            <a:avLst/>
          </a:prstGeom>
          <a:noFill/>
        </p:spPr>
        <p:txBody>
          <a:bodyPr wrap="square">
            <a:spAutoFit/>
          </a:bodyPr>
          <a:lstStyle/>
          <a:p>
            <a:pPr marL="0" marR="0">
              <a:lnSpc>
                <a:spcPct val="115000"/>
              </a:lnSpc>
              <a:spcAft>
                <a:spcPts val="800"/>
              </a:spcAft>
              <a:buNone/>
            </a:pPr>
            <a:r>
              <a:rPr lang="en-US" sz="3200" u="sng" kern="100" dirty="0">
                <a:effectLst/>
                <a:latin typeface="Arial" panose="020B0604020202020204" pitchFamily="34" charset="0"/>
                <a:ea typeface="Calibri" panose="020F0502020204030204" pitchFamily="34" charset="0"/>
                <a:cs typeface="Arial" panose="020B0604020202020204" pitchFamily="34" charset="0"/>
              </a:rPr>
              <a:t>Example</a:t>
            </a:r>
            <a:r>
              <a:rPr lang="en-US" sz="3200" kern="100" dirty="0">
                <a:effectLst/>
                <a:latin typeface="Arial" panose="020B0604020202020204" pitchFamily="34" charset="0"/>
                <a:ea typeface="Calibri" panose="020F0502020204030204" pitchFamily="34" charset="0"/>
                <a:cs typeface="Arial" panose="020B0604020202020204" pitchFamily="34" charset="0"/>
              </a:rPr>
              <a:t> - Message count is  ARL 17</a:t>
            </a:r>
          </a:p>
          <a:p>
            <a:pPr marL="0" marR="0">
              <a:lnSpc>
                <a:spcPct val="115000"/>
              </a:lnSpc>
              <a:spcAft>
                <a:spcPts val="800"/>
              </a:spcAft>
              <a:buNone/>
            </a:pP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ARL FIFTY SIX NEW AMATEUR </a:t>
            </a: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LICENSE X PLEASE CONSIDER GETTING</a:t>
            </a: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INVOLVED WITH NTS MESSAGE HANDLING</a:t>
            </a:r>
          </a:p>
          <a:p>
            <a:pPr>
              <a:buNone/>
            </a:pPr>
            <a:r>
              <a:rPr lang="en-US" sz="3200" dirty="0">
                <a:effectLst/>
                <a:latin typeface="Arial" panose="020B0604020202020204" pitchFamily="34" charset="0"/>
                <a:ea typeface="Calibri" panose="020F0502020204030204" pitchFamily="34" charset="0"/>
                <a:cs typeface="Arial" panose="020B0604020202020204" pitchFamily="34" charset="0"/>
              </a:rPr>
              <a:t>X 73</a:t>
            </a:r>
            <a:br>
              <a:rPr lang="en-US" sz="3200" dirty="0">
                <a:effectLst/>
                <a:latin typeface="Arial" panose="020B0604020202020204" pitchFamily="34" charset="0"/>
                <a:ea typeface="Calibri" panose="020F050202020403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DEC05A08-7E78-DAC1-2FF6-5657934E3BC5}"/>
              </a:ext>
            </a:extLst>
          </p:cNvPr>
          <p:cNvSpPr>
            <a:spLocks noGrp="1"/>
          </p:cNvSpPr>
          <p:nvPr>
            <p:ph type="sldNum" sz="quarter" idx="12"/>
          </p:nvPr>
        </p:nvSpPr>
        <p:spPr/>
        <p:txBody>
          <a:bodyPr/>
          <a:lstStyle/>
          <a:p>
            <a:fld id="{D1ECFC0E-93DF-4C72-AC0B-14A44A35D4E4}" type="slidenum">
              <a:rPr lang="en-US" smtClean="0"/>
              <a:t>21</a:t>
            </a:fld>
            <a:endParaRPr lang="en-US"/>
          </a:p>
        </p:txBody>
      </p:sp>
    </p:spTree>
    <p:extLst>
      <p:ext uri="{BB962C8B-B14F-4D97-AF65-F5344CB8AC3E}">
        <p14:creationId xmlns:p14="http://schemas.microsoft.com/office/powerpoint/2010/main" val="3852393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822749-D377-44EC-4675-E81F9F7A72F8}"/>
              </a:ext>
            </a:extLst>
          </p:cNvPr>
          <p:cNvSpPr txBox="1"/>
          <p:nvPr/>
        </p:nvSpPr>
        <p:spPr>
          <a:xfrm>
            <a:off x="1091680" y="215912"/>
            <a:ext cx="10776857" cy="5016758"/>
          </a:xfrm>
          <a:prstGeom prst="rect">
            <a:avLst/>
          </a:prstGeom>
          <a:noFill/>
        </p:spPr>
        <p:txBody>
          <a:bodyPr wrap="square">
            <a:spAutoFit/>
          </a:bodyPr>
          <a:lstStyle/>
          <a:p>
            <a:r>
              <a:rPr lang="en-US" sz="3200" kern="0" dirty="0">
                <a:effectLst/>
                <a:latin typeface="Arial" panose="020B0604020202020204" pitchFamily="34" charset="0"/>
                <a:ea typeface="Times New Roman" panose="02020603050405020304" pitchFamily="18" charset="0"/>
              </a:rPr>
              <a:t>Translate ARL FIFTY SIX before delivery</a:t>
            </a:r>
          </a:p>
          <a:p>
            <a:r>
              <a:rPr lang="en-US" sz="4800" kern="0" dirty="0">
                <a:effectLst/>
                <a:latin typeface="Arial" panose="020B0604020202020204" pitchFamily="34" charset="0"/>
                <a:ea typeface="Times New Roman" panose="02020603050405020304" pitchFamily="18" charset="0"/>
              </a:rPr>
              <a:t>  </a:t>
            </a:r>
          </a:p>
          <a:p>
            <a:r>
              <a:rPr lang="en-US" sz="3200" kern="0" dirty="0">
                <a:effectLst/>
                <a:latin typeface="Arial" panose="020B0604020202020204" pitchFamily="34" charset="0"/>
                <a:ea typeface="Times New Roman" panose="02020603050405020304" pitchFamily="18" charset="0"/>
              </a:rPr>
              <a:t>Congratulations on your </a:t>
            </a:r>
            <a:r>
              <a:rPr lang="en-US" sz="3200" dirty="0">
                <a:effectLst/>
                <a:latin typeface="Arial" panose="020B0604020202020204" pitchFamily="34" charset="0"/>
                <a:ea typeface="Calibri" panose="020F0502020204030204" pitchFamily="34" charset="0"/>
              </a:rPr>
              <a:t>NEW AMATEUR </a:t>
            </a:r>
          </a:p>
          <a:p>
            <a:r>
              <a:rPr lang="en-US" sz="1200" dirty="0">
                <a:effectLst/>
                <a:latin typeface="Arial" panose="020B0604020202020204" pitchFamily="34" charset="0"/>
                <a:ea typeface="Calibri" panose="020F0502020204030204" pitchFamily="34" charset="0"/>
              </a:rPr>
              <a:t> </a:t>
            </a:r>
          </a:p>
          <a:p>
            <a:r>
              <a:rPr lang="en-US" sz="3200" dirty="0">
                <a:effectLst/>
                <a:latin typeface="Arial" panose="020B0604020202020204" pitchFamily="34" charset="0"/>
                <a:ea typeface="Calibri" panose="020F0502020204030204" pitchFamily="34" charset="0"/>
              </a:rPr>
              <a:t>LICENSE</a:t>
            </a:r>
            <a:r>
              <a:rPr lang="en-US" sz="3200" kern="0" dirty="0">
                <a:effectLst/>
                <a:latin typeface="Arial" panose="020B0604020202020204" pitchFamily="34" charset="0"/>
                <a:ea typeface="Times New Roman" panose="02020603050405020304" pitchFamily="18" charset="0"/>
              </a:rPr>
              <a:t> a most worthy and </a:t>
            </a:r>
          </a:p>
          <a:p>
            <a:r>
              <a:rPr lang="en-US" sz="1200" kern="0" dirty="0">
                <a:latin typeface="Arial" panose="020B0604020202020204" pitchFamily="34" charset="0"/>
                <a:ea typeface="Times New Roman" panose="02020603050405020304" pitchFamily="18" charset="0"/>
              </a:rPr>
              <a:t> </a:t>
            </a:r>
            <a:endParaRPr lang="en-US" sz="1200" kern="0" dirty="0">
              <a:effectLst/>
              <a:latin typeface="Arial" panose="020B0604020202020204" pitchFamily="34" charset="0"/>
              <a:ea typeface="Times New Roman" panose="02020603050405020304" pitchFamily="18" charset="0"/>
            </a:endParaRPr>
          </a:p>
          <a:p>
            <a:r>
              <a:rPr lang="en-US" sz="3200" kern="0" dirty="0">
                <a:effectLst/>
                <a:latin typeface="Arial" panose="020B0604020202020204" pitchFamily="34" charset="0"/>
                <a:ea typeface="Times New Roman" panose="02020603050405020304" pitchFamily="18" charset="0"/>
              </a:rPr>
              <a:t>deserved achievement </a:t>
            </a:r>
            <a:r>
              <a:rPr lang="en-US" sz="3200" dirty="0">
                <a:effectLst/>
                <a:latin typeface="Arial" panose="020B0604020202020204" pitchFamily="34" charset="0"/>
                <a:ea typeface="Calibri" panose="020F0502020204030204" pitchFamily="34" charset="0"/>
              </a:rPr>
              <a:t>X PLEASE CONSIDER</a:t>
            </a:r>
          </a:p>
          <a:p>
            <a:r>
              <a:rPr lang="en-US" sz="1200" dirty="0">
                <a:latin typeface="Arial" panose="020B0604020202020204" pitchFamily="34" charset="0"/>
                <a:ea typeface="Calibri" panose="020F0502020204030204" pitchFamily="34" charset="0"/>
              </a:rPr>
              <a:t> </a:t>
            </a:r>
            <a:endParaRPr lang="en-US" sz="1200" dirty="0">
              <a:effectLst/>
              <a:latin typeface="Arial" panose="020B0604020202020204" pitchFamily="34" charset="0"/>
              <a:ea typeface="Calibri" panose="020F0502020204030204" pitchFamily="34" charset="0"/>
            </a:endParaRPr>
          </a:p>
          <a:p>
            <a:r>
              <a:rPr lang="en-US" sz="3200" dirty="0">
                <a:effectLst/>
                <a:latin typeface="Arial" panose="020B0604020202020204" pitchFamily="34" charset="0"/>
                <a:ea typeface="Calibri" panose="020F0502020204030204" pitchFamily="34" charset="0"/>
              </a:rPr>
              <a:t>GETTING INVOLVED WITH NTS MESSAGE</a:t>
            </a:r>
          </a:p>
          <a:p>
            <a:r>
              <a:rPr lang="en-US" sz="1200" dirty="0">
                <a:latin typeface="Arial" panose="020B0604020202020204" pitchFamily="34" charset="0"/>
                <a:ea typeface="Calibri" panose="020F0502020204030204" pitchFamily="34" charset="0"/>
              </a:rPr>
              <a:t> </a:t>
            </a:r>
            <a:endParaRPr lang="en-US" sz="1200" dirty="0">
              <a:effectLst/>
              <a:latin typeface="Arial" panose="020B0604020202020204" pitchFamily="34" charset="0"/>
              <a:ea typeface="Calibri" panose="020F0502020204030204" pitchFamily="34" charset="0"/>
            </a:endParaRPr>
          </a:p>
          <a:p>
            <a:r>
              <a:rPr lang="en-US" sz="3200" dirty="0">
                <a:effectLst/>
                <a:latin typeface="Arial" panose="020B0604020202020204" pitchFamily="34" charset="0"/>
                <a:ea typeface="Calibri" panose="020F0502020204030204" pitchFamily="34" charset="0"/>
              </a:rPr>
              <a:t>HANDLING   X     73</a:t>
            </a:r>
            <a:br>
              <a:rPr lang="en-US" sz="3200" dirty="0">
                <a:effectLst/>
                <a:latin typeface="Arial" panose="020B0604020202020204" pitchFamily="34" charset="0"/>
                <a:ea typeface="Calibri" panose="020F0502020204030204" pitchFamily="34" charset="0"/>
              </a:rPr>
            </a:br>
            <a:endParaRPr lang="en-US" sz="3200" dirty="0"/>
          </a:p>
        </p:txBody>
      </p:sp>
      <p:sp>
        <p:nvSpPr>
          <p:cNvPr id="2" name="Slide Number Placeholder 1">
            <a:extLst>
              <a:ext uri="{FF2B5EF4-FFF2-40B4-BE49-F238E27FC236}">
                <a16:creationId xmlns:a16="http://schemas.microsoft.com/office/drawing/2014/main" id="{D69E9AF2-29F8-293D-3576-7D94F527153B}"/>
              </a:ext>
            </a:extLst>
          </p:cNvPr>
          <p:cNvSpPr>
            <a:spLocks noGrp="1"/>
          </p:cNvSpPr>
          <p:nvPr>
            <p:ph type="sldNum" sz="quarter" idx="12"/>
          </p:nvPr>
        </p:nvSpPr>
        <p:spPr/>
        <p:txBody>
          <a:bodyPr/>
          <a:lstStyle/>
          <a:p>
            <a:fld id="{D1ECFC0E-93DF-4C72-AC0B-14A44A35D4E4}" type="slidenum">
              <a:rPr lang="en-US" smtClean="0"/>
              <a:t>22</a:t>
            </a:fld>
            <a:endParaRPr lang="en-US"/>
          </a:p>
        </p:txBody>
      </p:sp>
    </p:spTree>
    <p:extLst>
      <p:ext uri="{BB962C8B-B14F-4D97-AF65-F5344CB8AC3E}">
        <p14:creationId xmlns:p14="http://schemas.microsoft.com/office/powerpoint/2010/main" val="2696490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59AAA8-A903-85D8-B190-D258D715968A}"/>
              </a:ext>
            </a:extLst>
          </p:cNvPr>
          <p:cNvSpPr txBox="1"/>
          <p:nvPr/>
        </p:nvSpPr>
        <p:spPr>
          <a:xfrm>
            <a:off x="1446244" y="935263"/>
            <a:ext cx="10077061" cy="4769062"/>
          </a:xfrm>
          <a:prstGeom prst="rect">
            <a:avLst/>
          </a:prstGeom>
          <a:noFill/>
        </p:spPr>
        <p:txBody>
          <a:bodyPr wrap="square">
            <a:spAutoFit/>
          </a:bodyPr>
          <a:lstStyle/>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Learn more by visiting these web pages</a:t>
            </a: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Texas Traffic Net </a:t>
            </a: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7290 Traffic Net</a:t>
            </a:r>
          </a:p>
          <a:p>
            <a:pPr marL="0" marR="0">
              <a:lnSpc>
                <a:spcPct val="115000"/>
              </a:lnSpc>
              <a:spcAft>
                <a:spcPts val="800"/>
              </a:spcAft>
              <a:buNone/>
            </a:pPr>
            <a:endParaRPr lang="en-US" sz="1400" kern="1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Go to the 7290 web site, </a:t>
            </a:r>
            <a:r>
              <a:rPr lang="en-US" sz="3200"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https://www.7290trafficnet.org/</a:t>
            </a:r>
            <a:r>
              <a:rPr lang="en-US" sz="3200" kern="100" dirty="0">
                <a:effectLst/>
                <a:latin typeface="Arial" panose="020B0604020202020204" pitchFamily="34" charset="0"/>
                <a:ea typeface="Calibri" panose="020F0502020204030204" pitchFamily="34" charset="0"/>
                <a:cs typeface="Arial" panose="020B0604020202020204" pitchFamily="34" charset="0"/>
              </a:rPr>
              <a:t> select “training” and download the traffic handling file </a:t>
            </a:r>
          </a:p>
          <a:p>
            <a:pPr marL="0" marR="0">
              <a:lnSpc>
                <a:spcPct val="115000"/>
              </a:lnSpc>
              <a:spcAft>
                <a:spcPts val="800"/>
              </a:spcAft>
            </a:pPr>
            <a:r>
              <a:rPr lang="en-US" sz="3200" kern="100" dirty="0">
                <a:latin typeface="Arial" panose="020B0604020202020204" pitchFamily="34" charset="0"/>
                <a:ea typeface="Calibri" panose="020F0502020204030204" pitchFamily="34" charset="0"/>
                <a:cs typeface="Arial" panose="020B0604020202020204" pitchFamily="34" charset="0"/>
              </a:rPr>
              <a:t>Tune in to one of the 7290 training sessions</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FB31B4B-0DA3-3D65-429D-A29B536C32FE}"/>
              </a:ext>
            </a:extLst>
          </p:cNvPr>
          <p:cNvSpPr>
            <a:spLocks noGrp="1"/>
          </p:cNvSpPr>
          <p:nvPr>
            <p:ph type="sldNum" sz="quarter" idx="12"/>
          </p:nvPr>
        </p:nvSpPr>
        <p:spPr/>
        <p:txBody>
          <a:bodyPr/>
          <a:lstStyle/>
          <a:p>
            <a:fld id="{D1ECFC0E-93DF-4C72-AC0B-14A44A35D4E4}" type="slidenum">
              <a:rPr lang="en-US" smtClean="0"/>
              <a:t>23</a:t>
            </a:fld>
            <a:endParaRPr lang="en-US"/>
          </a:p>
        </p:txBody>
      </p:sp>
    </p:spTree>
    <p:extLst>
      <p:ext uri="{BB962C8B-B14F-4D97-AF65-F5344CB8AC3E}">
        <p14:creationId xmlns:p14="http://schemas.microsoft.com/office/powerpoint/2010/main" val="449393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E2B5F8-D5FB-66B8-2704-487ABA328474}"/>
              </a:ext>
            </a:extLst>
          </p:cNvPr>
          <p:cNvSpPr txBox="1"/>
          <p:nvPr/>
        </p:nvSpPr>
        <p:spPr>
          <a:xfrm>
            <a:off x="1017038" y="823905"/>
            <a:ext cx="10739534" cy="4629922"/>
          </a:xfrm>
          <a:prstGeom prst="rect">
            <a:avLst/>
          </a:prstGeom>
          <a:noFill/>
        </p:spPr>
        <p:txBody>
          <a:bodyPr wrap="square">
            <a:spAutoFit/>
          </a:bodyPr>
          <a:lstStyle/>
          <a:p>
            <a:pPr marL="0" marR="0" algn="ctr">
              <a:lnSpc>
                <a:spcPct val="115000"/>
              </a:lnSpc>
              <a:spcAft>
                <a:spcPts val="800"/>
              </a:spcAft>
              <a:buNone/>
            </a:pPr>
            <a:r>
              <a:rPr lang="en-US" sz="2800" kern="100" dirty="0">
                <a:effectLst/>
                <a:latin typeface="Arial" panose="020B0604020202020204" pitchFamily="34" charset="0"/>
                <a:ea typeface="Calibri" panose="020F0502020204030204" pitchFamily="34" charset="0"/>
                <a:cs typeface="Arial" panose="020B0604020202020204" pitchFamily="34" charset="0"/>
              </a:rPr>
              <a:t>My Recommendations</a:t>
            </a:r>
          </a:p>
          <a:p>
            <a:pPr marL="0" marR="0" algn="ctr">
              <a:lnSpc>
                <a:spcPct val="115000"/>
              </a:lnSpc>
              <a:spcAft>
                <a:spcPts val="800"/>
              </a:spcAft>
              <a:buNone/>
            </a:pP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2800" kern="100" dirty="0">
                <a:effectLst/>
                <a:latin typeface="Arial" panose="020B0604020202020204" pitchFamily="34" charset="0"/>
                <a:ea typeface="Calibri" panose="020F0502020204030204" pitchFamily="34" charset="0"/>
                <a:cs typeface="Arial" panose="020B0604020202020204" pitchFamily="34" charset="0"/>
              </a:rPr>
              <a:t>Tune in and listen to traffic nets.  </a:t>
            </a:r>
          </a:p>
          <a:p>
            <a:pPr marL="0" marR="0">
              <a:lnSpc>
                <a:spcPct val="115000"/>
              </a:lnSpc>
              <a:spcAft>
                <a:spcPts val="800"/>
              </a:spcAft>
              <a:buNone/>
            </a:pPr>
            <a:r>
              <a:rPr lang="en-US" sz="2800" kern="100" dirty="0">
                <a:effectLst/>
                <a:latin typeface="Arial" panose="020B0604020202020204" pitchFamily="34" charset="0"/>
                <a:ea typeface="Calibri" panose="020F0502020204030204" pitchFamily="34" charset="0"/>
                <a:cs typeface="Arial" panose="020B0604020202020204" pitchFamily="34" charset="0"/>
              </a:rPr>
              <a:t>Visit web page for Texas Traffic Net and 7290 Traffic Net to find net times and frequencies.  </a:t>
            </a:r>
          </a:p>
          <a:p>
            <a:pPr marL="0" marR="0">
              <a:lnSpc>
                <a:spcPct val="115000"/>
              </a:lnSpc>
              <a:spcAft>
                <a:spcPts val="800"/>
              </a:spcAft>
              <a:buNone/>
            </a:pPr>
            <a:r>
              <a:rPr lang="en-US" sz="800" kern="100" dirty="0">
                <a:latin typeface="Arial" panose="020B0604020202020204" pitchFamily="34" charset="0"/>
                <a:ea typeface="Calibri" panose="020F0502020204030204" pitchFamily="34" charset="0"/>
                <a:cs typeface="Arial" panose="020B0604020202020204" pitchFamily="34" charset="0"/>
              </a:rPr>
              <a:t>  </a:t>
            </a:r>
            <a:r>
              <a:rPr lang="en-US" sz="2800" kern="100" dirty="0">
                <a:effectLst/>
                <a:latin typeface="Arial" panose="020B0604020202020204" pitchFamily="34" charset="0"/>
                <a:ea typeface="Calibri" panose="020F0502020204030204" pitchFamily="34" charset="0"/>
                <a:cs typeface="Arial" panose="020B0604020202020204" pitchFamily="34" charset="0"/>
              </a:rPr>
              <a:t>Check in – </a:t>
            </a:r>
            <a:r>
              <a:rPr lang="en-US" sz="2800" u="sng" kern="100" dirty="0">
                <a:effectLst/>
                <a:latin typeface="Arial" panose="020B0604020202020204" pitchFamily="34" charset="0"/>
                <a:ea typeface="Calibri" panose="020F0502020204030204" pitchFamily="34" charset="0"/>
                <a:cs typeface="Arial" panose="020B0604020202020204" pitchFamily="34" charset="0"/>
              </a:rPr>
              <a:t>you are not required to take traffic</a:t>
            </a:r>
          </a:p>
          <a:p>
            <a:pPr marL="0" marR="0">
              <a:lnSpc>
                <a:spcPct val="115000"/>
              </a:lnSpc>
              <a:spcAft>
                <a:spcPts val="800"/>
              </a:spcAft>
              <a:buNone/>
            </a:pPr>
            <a:r>
              <a:rPr lang="en-US" sz="800" kern="100" dirty="0">
                <a:latin typeface="Arial" panose="020B0604020202020204" pitchFamily="34" charset="0"/>
                <a:ea typeface="Calibri" panose="020F0502020204030204" pitchFamily="34" charset="0"/>
                <a:cs typeface="Arial" panose="020B0604020202020204" pitchFamily="34" charset="0"/>
              </a:rPr>
              <a:t> </a:t>
            </a:r>
            <a:r>
              <a:rPr lang="en-US" sz="2800" kern="100" dirty="0">
                <a:latin typeface="Arial" panose="020B0604020202020204" pitchFamily="34" charset="0"/>
                <a:ea typeface="Calibri" panose="020F0502020204030204" pitchFamily="34" charset="0"/>
                <a:cs typeface="Arial" panose="020B0604020202020204" pitchFamily="34" charset="0"/>
              </a:rPr>
              <a:t>These are managed nets, always follow net controls instructions</a:t>
            </a:r>
          </a:p>
          <a:p>
            <a:pPr marL="0" marR="0">
              <a:lnSpc>
                <a:spcPct val="115000"/>
              </a:lnSpc>
              <a:spcAft>
                <a:spcPts val="800"/>
              </a:spcAft>
              <a:buNone/>
            </a:pPr>
            <a:r>
              <a:rPr lang="en-US" sz="800" kern="100" dirty="0">
                <a:effectLst/>
                <a:latin typeface="Arial" panose="020B0604020202020204" pitchFamily="34" charset="0"/>
                <a:ea typeface="Calibri" panose="020F0502020204030204" pitchFamily="34" charset="0"/>
                <a:cs typeface="Arial" panose="020B0604020202020204" pitchFamily="34" charset="0"/>
              </a:rPr>
              <a:t> </a:t>
            </a:r>
            <a:r>
              <a:rPr lang="en-US" sz="2800" kern="100" dirty="0">
                <a:effectLst/>
                <a:latin typeface="Arial" panose="020B0604020202020204" pitchFamily="34" charset="0"/>
                <a:ea typeface="Calibri" panose="020F0502020204030204" pitchFamily="34" charset="0"/>
                <a:cs typeface="Arial" panose="020B0604020202020204" pitchFamily="34" charset="0"/>
              </a:rPr>
              <a:t>Download and study the traffic handling file.</a:t>
            </a:r>
          </a:p>
        </p:txBody>
      </p:sp>
      <p:sp>
        <p:nvSpPr>
          <p:cNvPr id="2" name="Slide Number Placeholder 1">
            <a:extLst>
              <a:ext uri="{FF2B5EF4-FFF2-40B4-BE49-F238E27FC236}">
                <a16:creationId xmlns:a16="http://schemas.microsoft.com/office/drawing/2014/main" id="{8A6543ED-CE8E-4FC6-8C9D-85AC6590D45A}"/>
              </a:ext>
            </a:extLst>
          </p:cNvPr>
          <p:cNvSpPr>
            <a:spLocks noGrp="1"/>
          </p:cNvSpPr>
          <p:nvPr>
            <p:ph type="sldNum" sz="quarter" idx="12"/>
          </p:nvPr>
        </p:nvSpPr>
        <p:spPr/>
        <p:txBody>
          <a:bodyPr/>
          <a:lstStyle/>
          <a:p>
            <a:fld id="{D1ECFC0E-93DF-4C72-AC0B-14A44A35D4E4}" type="slidenum">
              <a:rPr lang="en-US" smtClean="0"/>
              <a:t>24</a:t>
            </a:fld>
            <a:endParaRPr lang="en-US"/>
          </a:p>
        </p:txBody>
      </p:sp>
    </p:spTree>
    <p:extLst>
      <p:ext uri="{BB962C8B-B14F-4D97-AF65-F5344CB8AC3E}">
        <p14:creationId xmlns:p14="http://schemas.microsoft.com/office/powerpoint/2010/main" val="2457487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EAE87E-0652-33C6-2EA6-86C3720C2AB5}"/>
              </a:ext>
            </a:extLst>
          </p:cNvPr>
          <p:cNvSpPr txBox="1"/>
          <p:nvPr/>
        </p:nvSpPr>
        <p:spPr>
          <a:xfrm>
            <a:off x="541175" y="544877"/>
            <a:ext cx="11420670" cy="4765472"/>
          </a:xfrm>
          <a:prstGeom prst="rect">
            <a:avLst/>
          </a:prstGeom>
          <a:noFill/>
        </p:spPr>
        <p:txBody>
          <a:bodyPr wrap="square">
            <a:spAutoFit/>
          </a:bodyPr>
          <a:lstStyle/>
          <a:p>
            <a:pPr marL="0" marR="0" algn="ctr">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My Recommendations – Continued</a:t>
            </a:r>
          </a:p>
          <a:p>
            <a:pPr marL="0" marR="0" algn="ctr">
              <a:lnSpc>
                <a:spcPct val="115000"/>
              </a:lnSpc>
              <a:spcAft>
                <a:spcPts val="800"/>
              </a:spcAft>
              <a:buNone/>
            </a:pP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strike="sngStrike" kern="100" dirty="0">
                <a:effectLst/>
                <a:latin typeface="Arial" panose="020B0604020202020204" pitchFamily="34" charset="0"/>
                <a:ea typeface="Calibri" panose="020F0502020204030204" pitchFamily="34" charset="0"/>
                <a:cs typeface="Arial" panose="020B0604020202020204" pitchFamily="34" charset="0"/>
              </a:rPr>
              <a:t>If</a:t>
            </a:r>
            <a:r>
              <a:rPr lang="en-US" sz="3200" kern="100" dirty="0">
                <a:effectLst/>
                <a:latin typeface="Arial" panose="020B0604020202020204" pitchFamily="34" charset="0"/>
                <a:ea typeface="Calibri" panose="020F0502020204030204" pitchFamily="34" charset="0"/>
                <a:cs typeface="Arial" panose="020B0604020202020204" pitchFamily="34" charset="0"/>
              </a:rPr>
              <a:t>  </a:t>
            </a:r>
            <a:r>
              <a:rPr lang="en-US" sz="3200" b="1" kern="100" dirty="0">
                <a:effectLst/>
                <a:latin typeface="Arial" panose="020B0604020202020204" pitchFamily="34" charset="0"/>
                <a:ea typeface="Calibri" panose="020F0502020204030204" pitchFamily="34" charset="0"/>
                <a:cs typeface="Arial" panose="020B0604020202020204" pitchFamily="34" charset="0"/>
              </a:rPr>
              <a:t>When</a:t>
            </a:r>
            <a:r>
              <a:rPr lang="en-US" sz="3200" kern="100" dirty="0">
                <a:effectLst/>
                <a:latin typeface="Arial" panose="020B0604020202020204" pitchFamily="34" charset="0"/>
                <a:ea typeface="Calibri" panose="020F0502020204030204" pitchFamily="34" charset="0"/>
                <a:cs typeface="Arial" panose="020B0604020202020204" pitchFamily="34" charset="0"/>
              </a:rPr>
              <a:t> you decide to handle traffic:</a:t>
            </a:r>
          </a:p>
          <a:p>
            <a:pPr marL="0" marR="0">
              <a:lnSpc>
                <a:spcPct val="115000"/>
              </a:lnSpc>
              <a:spcAft>
                <a:spcPts val="800"/>
              </a:spcAft>
              <a:buNone/>
            </a:pP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Keep handling instructions near by and follow instructions</a:t>
            </a:r>
          </a:p>
          <a:p>
            <a:pPr marL="0" marR="0">
              <a:lnSpc>
                <a:spcPct val="115000"/>
              </a:lnSpc>
              <a:spcAft>
                <a:spcPts val="800"/>
              </a:spcAft>
              <a:buNone/>
            </a:pP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If you take a message, </a:t>
            </a:r>
            <a:r>
              <a:rPr lang="en-US" sz="3200" b="1" kern="100" dirty="0">
                <a:effectLst/>
                <a:latin typeface="Arial" panose="020B0604020202020204" pitchFamily="34" charset="0"/>
                <a:ea typeface="Calibri" panose="020F0502020204030204" pitchFamily="34" charset="0"/>
                <a:cs typeface="Arial" panose="020B0604020202020204" pitchFamily="34" charset="0"/>
              </a:rPr>
              <a:t>complete the delivery process OR return message</a:t>
            </a:r>
          </a:p>
        </p:txBody>
      </p:sp>
      <p:sp>
        <p:nvSpPr>
          <p:cNvPr id="2" name="Slide Number Placeholder 1">
            <a:extLst>
              <a:ext uri="{FF2B5EF4-FFF2-40B4-BE49-F238E27FC236}">
                <a16:creationId xmlns:a16="http://schemas.microsoft.com/office/drawing/2014/main" id="{47DFA2DA-0694-C249-CABD-BF629F6292C1}"/>
              </a:ext>
            </a:extLst>
          </p:cNvPr>
          <p:cNvSpPr>
            <a:spLocks noGrp="1"/>
          </p:cNvSpPr>
          <p:nvPr>
            <p:ph type="sldNum" sz="quarter" idx="12"/>
          </p:nvPr>
        </p:nvSpPr>
        <p:spPr/>
        <p:txBody>
          <a:bodyPr/>
          <a:lstStyle/>
          <a:p>
            <a:fld id="{D1ECFC0E-93DF-4C72-AC0B-14A44A35D4E4}" type="slidenum">
              <a:rPr lang="en-US" smtClean="0"/>
              <a:t>25</a:t>
            </a:fld>
            <a:endParaRPr lang="en-US"/>
          </a:p>
        </p:txBody>
      </p:sp>
    </p:spTree>
    <p:extLst>
      <p:ext uri="{BB962C8B-B14F-4D97-AF65-F5344CB8AC3E}">
        <p14:creationId xmlns:p14="http://schemas.microsoft.com/office/powerpoint/2010/main" val="3295522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90177CB-AF9F-6773-1CD3-4478D4DD3107}"/>
              </a:ext>
            </a:extLst>
          </p:cNvPr>
          <p:cNvSpPr>
            <a:spLocks noGrp="1"/>
          </p:cNvSpPr>
          <p:nvPr>
            <p:ph type="sldNum" sz="quarter" idx="12"/>
          </p:nvPr>
        </p:nvSpPr>
        <p:spPr/>
        <p:txBody>
          <a:bodyPr/>
          <a:lstStyle/>
          <a:p>
            <a:fld id="{D1ECFC0E-93DF-4C72-AC0B-14A44A35D4E4}" type="slidenum">
              <a:rPr lang="en-US" smtClean="0"/>
              <a:t>26</a:t>
            </a:fld>
            <a:endParaRPr lang="en-US"/>
          </a:p>
        </p:txBody>
      </p:sp>
      <p:sp>
        <p:nvSpPr>
          <p:cNvPr id="4" name="TextBox 3">
            <a:extLst>
              <a:ext uri="{FF2B5EF4-FFF2-40B4-BE49-F238E27FC236}">
                <a16:creationId xmlns:a16="http://schemas.microsoft.com/office/drawing/2014/main" id="{283BCD64-A534-6208-D5D3-CB8209DEA9BE}"/>
              </a:ext>
            </a:extLst>
          </p:cNvPr>
          <p:cNvSpPr txBox="1"/>
          <p:nvPr/>
        </p:nvSpPr>
        <p:spPr>
          <a:xfrm>
            <a:off x="648070" y="593762"/>
            <a:ext cx="11083031" cy="5587683"/>
          </a:xfrm>
          <a:prstGeom prst="rect">
            <a:avLst/>
          </a:prstGeom>
          <a:noFill/>
        </p:spPr>
        <p:txBody>
          <a:bodyPr wrap="square">
            <a:spAutoFit/>
          </a:bodyPr>
          <a:lstStyle/>
          <a:p>
            <a:pPr marL="0" marR="0" algn="ctr">
              <a:lnSpc>
                <a:spcPct val="115000"/>
              </a:lnSpc>
              <a:spcAft>
                <a:spcPts val="800"/>
              </a:spcAft>
              <a:buNone/>
            </a:pPr>
            <a:r>
              <a:rPr lang="en-US" sz="3200" kern="100" dirty="0">
                <a:effectLst/>
                <a:latin typeface="Arial" panose="020B0604020202020204" pitchFamily="34" charset="0"/>
                <a:ea typeface="Calibri" panose="020F0502020204030204" pitchFamily="34" charset="0"/>
                <a:cs typeface="Arial" panose="020B0604020202020204" pitchFamily="34" charset="0"/>
              </a:rPr>
              <a:t>My Recommendations – Continued</a:t>
            </a:r>
          </a:p>
          <a:p>
            <a:pPr marL="0" marR="0" algn="ctr">
              <a:lnSpc>
                <a:spcPct val="115000"/>
              </a:lnSpc>
              <a:spcAft>
                <a:spcPts val="800"/>
              </a:spcAft>
              <a:buNone/>
            </a:pPr>
            <a:r>
              <a:rPr lang="en-US" sz="1200" kern="100" dirty="0">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Aft>
                <a:spcPts val="800"/>
              </a:spcAft>
              <a:buNone/>
            </a:pPr>
            <a:r>
              <a:rPr lang="en-US" sz="3200" b="1" kern="100" dirty="0">
                <a:effectLst/>
                <a:latin typeface="Arial" panose="020B0604020202020204" pitchFamily="34" charset="0"/>
                <a:ea typeface="Calibri" panose="020F0502020204030204" pitchFamily="34" charset="0"/>
                <a:cs typeface="Arial" panose="020B0604020202020204" pitchFamily="34" charset="0"/>
              </a:rPr>
              <a:t>When you call recipient – leave a message with your name and call, phone number, and reason for call</a:t>
            </a:r>
          </a:p>
          <a:p>
            <a:pPr marL="0" marR="0">
              <a:lnSpc>
                <a:spcPct val="115000"/>
              </a:lnSpc>
              <a:spcAft>
                <a:spcPts val="800"/>
              </a:spcAft>
            </a:pPr>
            <a:r>
              <a:rPr lang="en-US" sz="1200" kern="100" dirty="0">
                <a:effectLst/>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Aft>
                <a:spcPts val="800"/>
              </a:spcAft>
            </a:pPr>
            <a:r>
              <a:rPr lang="en-US" sz="3200" kern="100" dirty="0">
                <a:effectLst/>
                <a:latin typeface="Arial" panose="020B0604020202020204" pitchFamily="34" charset="0"/>
                <a:ea typeface="Calibri" panose="020F0502020204030204" pitchFamily="34" charset="0"/>
                <a:cs typeface="Arial" panose="020B0604020202020204" pitchFamily="34" charset="0"/>
              </a:rPr>
              <a:t>If incorrect phone number, go to QRZ and see it the recipient has an email address listed</a:t>
            </a:r>
          </a:p>
          <a:p>
            <a:pPr marL="0" marR="0">
              <a:lnSpc>
                <a:spcPct val="115000"/>
              </a:lnSpc>
              <a:spcAft>
                <a:spcPts val="800"/>
              </a:spcAft>
            </a:pPr>
            <a:r>
              <a:rPr lang="en-US" sz="1200" kern="100" dirty="0">
                <a:latin typeface="Arial" panose="020B0604020202020204" pitchFamily="34" charset="0"/>
                <a:ea typeface="Calibri" panose="020F0502020204030204" pitchFamily="34" charset="0"/>
                <a:cs typeface="Arial" panose="020B0604020202020204" pitchFamily="34" charset="0"/>
              </a:rPr>
              <a:t>   </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pPr>
            <a:r>
              <a:rPr lang="en-US" sz="3200" b="1" kern="100" dirty="0">
                <a:effectLst/>
                <a:latin typeface="Arial" panose="020B0604020202020204" pitchFamily="34" charset="0"/>
                <a:ea typeface="Calibri" panose="020F0502020204030204" pitchFamily="34" charset="0"/>
                <a:cs typeface="Arial" panose="020B0604020202020204" pitchFamily="34" charset="0"/>
              </a:rPr>
              <a:t>When delivered comply with senders reply instructions </a:t>
            </a:r>
          </a:p>
          <a:p>
            <a:pPr marL="0" marR="0">
              <a:lnSpc>
                <a:spcPct val="115000"/>
              </a:lnSpc>
              <a:spcAft>
                <a:spcPts val="800"/>
              </a:spcAft>
            </a:pPr>
            <a:r>
              <a:rPr lang="en-US" sz="3200" kern="100" dirty="0">
                <a:latin typeface="Arial" panose="020B0604020202020204" pitchFamily="34" charset="0"/>
                <a:cs typeface="Arial" panose="020B0604020202020204" pitchFamily="34" charset="0"/>
              </a:rPr>
              <a:t>If the recipient can’t be contacted, </a:t>
            </a:r>
            <a:r>
              <a:rPr lang="en-US" sz="3200" u="sng" kern="100" dirty="0">
                <a:latin typeface="Arial" panose="020B0604020202020204" pitchFamily="34" charset="0"/>
                <a:cs typeface="Arial" panose="020B0604020202020204" pitchFamily="34" charset="0"/>
              </a:rPr>
              <a:t>service the message</a:t>
            </a:r>
            <a:endParaRPr lang="en-US" sz="3200" u="sng" dirty="0"/>
          </a:p>
        </p:txBody>
      </p:sp>
    </p:spTree>
    <p:extLst>
      <p:ext uri="{BB962C8B-B14F-4D97-AF65-F5344CB8AC3E}">
        <p14:creationId xmlns:p14="http://schemas.microsoft.com/office/powerpoint/2010/main" val="2747383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F3AEC1-0044-9FFE-667F-4726A6988C80}"/>
              </a:ext>
            </a:extLst>
          </p:cNvPr>
          <p:cNvSpPr>
            <a:spLocks noGrp="1"/>
          </p:cNvSpPr>
          <p:nvPr>
            <p:ph type="sldNum" sz="quarter" idx="12"/>
          </p:nvPr>
        </p:nvSpPr>
        <p:spPr/>
        <p:txBody>
          <a:bodyPr/>
          <a:lstStyle/>
          <a:p>
            <a:fld id="{D1ECFC0E-93DF-4C72-AC0B-14A44A35D4E4}" type="slidenum">
              <a:rPr lang="en-US" smtClean="0"/>
              <a:t>27</a:t>
            </a:fld>
            <a:endParaRPr lang="en-US"/>
          </a:p>
        </p:txBody>
      </p:sp>
      <p:sp>
        <p:nvSpPr>
          <p:cNvPr id="4" name="TextBox 3">
            <a:extLst>
              <a:ext uri="{FF2B5EF4-FFF2-40B4-BE49-F238E27FC236}">
                <a16:creationId xmlns:a16="http://schemas.microsoft.com/office/drawing/2014/main" id="{9FC9BAFF-B43E-66DD-05EF-C52404067767}"/>
              </a:ext>
            </a:extLst>
          </p:cNvPr>
          <p:cNvSpPr txBox="1"/>
          <p:nvPr/>
        </p:nvSpPr>
        <p:spPr>
          <a:xfrm>
            <a:off x="457199" y="1019782"/>
            <a:ext cx="10896601" cy="1414939"/>
          </a:xfrm>
          <a:prstGeom prst="rect">
            <a:avLst/>
          </a:prstGeom>
          <a:noFill/>
        </p:spPr>
        <p:txBody>
          <a:bodyPr wrap="square">
            <a:spAutoFit/>
          </a:bodyPr>
          <a:lstStyle/>
          <a:p>
            <a:pPr marL="0" marR="0" algn="ctr">
              <a:lnSpc>
                <a:spcPct val="115000"/>
              </a:lnSpc>
              <a:spcAft>
                <a:spcPts val="800"/>
              </a:spcAft>
              <a:buNone/>
            </a:pPr>
            <a:endParaRPr lang="en-US" sz="3600" kern="100">
              <a:effectLst/>
              <a:latin typeface="Arial" panose="020B0604020202020204" pitchFamily="34" charset="0"/>
              <a:ea typeface="Calibri" panose="020F0502020204030204" pitchFamily="34" charset="0"/>
              <a:cs typeface="Arial" panose="020B0604020202020204" pitchFamily="34" charset="0"/>
            </a:endParaRPr>
          </a:p>
          <a:p>
            <a:pPr marL="0" marR="0" algn="ctr">
              <a:lnSpc>
                <a:spcPct val="115000"/>
              </a:lnSpc>
              <a:spcAft>
                <a:spcPts val="800"/>
              </a:spcAft>
              <a:buNone/>
            </a:pPr>
            <a:r>
              <a:rPr lang="en-US" sz="3600" kern="100">
                <a:effectLst/>
                <a:latin typeface="Arial" panose="020B0604020202020204" pitchFamily="34" charset="0"/>
                <a:ea typeface="Calibri" panose="020F0502020204030204" pitchFamily="34" charset="0"/>
                <a:cs typeface="Arial" panose="020B0604020202020204" pitchFamily="34" charset="0"/>
              </a:rPr>
              <a:t> </a:t>
            </a:r>
            <a:r>
              <a:rPr lang="en-US" sz="3600" kern="100" dirty="0">
                <a:effectLst/>
                <a:latin typeface="Arial" panose="020B0604020202020204" pitchFamily="34" charset="0"/>
                <a:ea typeface="Calibri" panose="020F0502020204030204" pitchFamily="34" charset="0"/>
                <a:cs typeface="Arial" panose="020B0604020202020204" pitchFamily="34" charset="0"/>
              </a:rPr>
              <a:t>Questions</a:t>
            </a:r>
          </a:p>
        </p:txBody>
      </p:sp>
    </p:spTree>
    <p:extLst>
      <p:ext uri="{BB962C8B-B14F-4D97-AF65-F5344CB8AC3E}">
        <p14:creationId xmlns:p14="http://schemas.microsoft.com/office/powerpoint/2010/main" val="142881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67F7E5-95B8-3D9C-757C-96A4CBE65976}"/>
              </a:ext>
            </a:extLst>
          </p:cNvPr>
          <p:cNvSpPr txBox="1"/>
          <p:nvPr/>
        </p:nvSpPr>
        <p:spPr>
          <a:xfrm>
            <a:off x="660918" y="242540"/>
            <a:ext cx="10870163" cy="5816977"/>
          </a:xfrm>
          <a:prstGeom prst="rect">
            <a:avLst/>
          </a:prstGeom>
          <a:noFill/>
        </p:spPr>
        <p:txBody>
          <a:bodyPr wrap="square">
            <a:spAutoFit/>
          </a:bodyPr>
          <a:lstStyle/>
          <a:p>
            <a:pPr algn="ctr"/>
            <a:endParaRPr lang="en-US" b="1" dirty="0"/>
          </a:p>
          <a:p>
            <a:pPr algn="ctr"/>
            <a:r>
              <a:rPr lang="en-US" sz="3200" b="1" dirty="0">
                <a:latin typeface="Arial" panose="020B0604020202020204" pitchFamily="34" charset="0"/>
                <a:cs typeface="Arial" panose="020B0604020202020204" pitchFamily="34" charset="0"/>
              </a:rPr>
              <a:t>History</a:t>
            </a:r>
          </a:p>
          <a:p>
            <a:pPr algn="ctr"/>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800" dirty="0"/>
              <a:t>Samuel Morse invented/developed/refined Morse code 1830 to 1840.</a:t>
            </a:r>
          </a:p>
          <a:p>
            <a:pPr marL="285750" indent="-285750">
              <a:buFont typeface="Arial" panose="020B0604020202020204" pitchFamily="34" charset="0"/>
              <a:buChar char="•"/>
            </a:pPr>
            <a:r>
              <a:rPr lang="en-US" sz="2800" dirty="0"/>
              <a:t>First telegraph line was between Washington, D.C., and Baltimore, Md and activated in May 1844.</a:t>
            </a:r>
          </a:p>
          <a:p>
            <a:pPr marL="285750" indent="-285750">
              <a:buFont typeface="Arial" panose="020B0604020202020204" pitchFamily="34" charset="0"/>
              <a:buChar char="•"/>
            </a:pPr>
            <a:r>
              <a:rPr lang="en-US" sz="2800" dirty="0"/>
              <a:t>International Morse code was standardized in 1851.</a:t>
            </a:r>
          </a:p>
          <a:p>
            <a:pPr marL="285750" indent="-285750">
              <a:buFont typeface="Arial" panose="020B0604020202020204" pitchFamily="34" charset="0"/>
              <a:buChar char="•"/>
            </a:pPr>
            <a:r>
              <a:rPr lang="en-US" sz="2800" dirty="0"/>
              <a:t>The first transcontinental telegraph was completed October 1861.</a:t>
            </a:r>
          </a:p>
          <a:p>
            <a:pPr marL="285750" indent="-285750">
              <a:buFont typeface="Arial" panose="020B0604020202020204" pitchFamily="34" charset="0"/>
              <a:buChar char="•"/>
            </a:pPr>
            <a:r>
              <a:rPr lang="en-US" sz="2800" dirty="0"/>
              <a:t>The first successful telephone call was March in 1876.</a:t>
            </a:r>
          </a:p>
          <a:p>
            <a:pPr marL="285750" indent="-285750">
              <a:buFont typeface="Arial" panose="020B0604020202020204" pitchFamily="34" charset="0"/>
              <a:buChar char="•"/>
            </a:pPr>
            <a:r>
              <a:rPr lang="en-US" sz="2800" dirty="0"/>
              <a:t>The first commercial telephone exchange began operations in January 1878 in New Haven, Conn. </a:t>
            </a:r>
          </a:p>
          <a:p>
            <a:pPr marL="285750" indent="-285750">
              <a:buFont typeface="Arial" panose="020B0604020202020204" pitchFamily="34" charset="0"/>
              <a:buChar char="•"/>
            </a:pPr>
            <a:r>
              <a:rPr lang="en-US" sz="2800" dirty="0"/>
              <a:t>First wireless radio transmission across open sea, was sent by Marconi on May 1897.</a:t>
            </a:r>
          </a:p>
          <a:p>
            <a:pPr marL="285750" indent="-285750">
              <a:buFont typeface="Arial" panose="020B0604020202020204" pitchFamily="34" charset="0"/>
              <a:buChar char="•"/>
            </a:pPr>
            <a:r>
              <a:rPr lang="en-US" sz="2800" dirty="0"/>
              <a:t>Marconi transmitted radio signals across the Atlantic in December 1901.</a:t>
            </a:r>
          </a:p>
        </p:txBody>
      </p:sp>
      <p:sp>
        <p:nvSpPr>
          <p:cNvPr id="2" name="Slide Number Placeholder 1">
            <a:extLst>
              <a:ext uri="{FF2B5EF4-FFF2-40B4-BE49-F238E27FC236}">
                <a16:creationId xmlns:a16="http://schemas.microsoft.com/office/drawing/2014/main" id="{DDB7E79E-B961-5818-4B17-C0E6D2D78CF0}"/>
              </a:ext>
            </a:extLst>
          </p:cNvPr>
          <p:cNvSpPr>
            <a:spLocks noGrp="1"/>
          </p:cNvSpPr>
          <p:nvPr>
            <p:ph type="sldNum" sz="quarter" idx="12"/>
          </p:nvPr>
        </p:nvSpPr>
        <p:spPr/>
        <p:txBody>
          <a:bodyPr/>
          <a:lstStyle/>
          <a:p>
            <a:fld id="{D1ECFC0E-93DF-4C72-AC0B-14A44A35D4E4}" type="slidenum">
              <a:rPr lang="en-US" smtClean="0"/>
              <a:t>3</a:t>
            </a:fld>
            <a:endParaRPr lang="en-US"/>
          </a:p>
        </p:txBody>
      </p:sp>
    </p:spTree>
    <p:extLst>
      <p:ext uri="{BB962C8B-B14F-4D97-AF65-F5344CB8AC3E}">
        <p14:creationId xmlns:p14="http://schemas.microsoft.com/office/powerpoint/2010/main" val="1760104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17FECC-DC08-FA32-736A-F8D09B85C34F}"/>
              </a:ext>
            </a:extLst>
          </p:cNvPr>
          <p:cNvSpPr txBox="1"/>
          <p:nvPr/>
        </p:nvSpPr>
        <p:spPr>
          <a:xfrm>
            <a:off x="251926" y="1142914"/>
            <a:ext cx="11513975" cy="5970865"/>
          </a:xfrm>
          <a:prstGeom prst="rect">
            <a:avLst/>
          </a:prstGeom>
          <a:noFill/>
        </p:spPr>
        <p:txBody>
          <a:bodyPr wrap="square">
            <a:spAutoFit/>
          </a:bodyPr>
          <a:lstStyle/>
          <a:p>
            <a:pPr algn="ctr"/>
            <a:r>
              <a:rPr lang="en-US" sz="3200" b="1" dirty="0">
                <a:latin typeface="Arial" panose="020B0604020202020204" pitchFamily="34" charset="0"/>
                <a:cs typeface="Arial" panose="020B0604020202020204" pitchFamily="34" charset="0"/>
              </a:rPr>
              <a:t>History - Continued</a:t>
            </a:r>
          </a:p>
          <a:p>
            <a:endParaRPr lang="en-US"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Radio Act of 1912 marked the beginning of U.S. Federal licensing of amateur radio operators and commercial radio stations</a:t>
            </a:r>
          </a:p>
          <a:p>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The first transcontinental </a:t>
            </a:r>
            <a:r>
              <a:rPr lang="en-US" sz="3200" u="sng" dirty="0">
                <a:latin typeface="Arial" panose="020B0604020202020204" pitchFamily="34" charset="0"/>
                <a:cs typeface="Arial" panose="020B0604020202020204" pitchFamily="34" charset="0"/>
              </a:rPr>
              <a:t>phone line</a:t>
            </a:r>
            <a:r>
              <a:rPr lang="en-US" sz="3200" dirty="0">
                <a:latin typeface="Arial" panose="020B0604020202020204" pitchFamily="34" charset="0"/>
                <a:cs typeface="Arial" panose="020B0604020202020204" pitchFamily="34" charset="0"/>
              </a:rPr>
              <a:t> was completed In June 1914 </a:t>
            </a:r>
          </a:p>
          <a:p>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First transcontinental </a:t>
            </a:r>
            <a:r>
              <a:rPr lang="en-US" sz="3200" u="sng" dirty="0">
                <a:latin typeface="Arial" panose="020B0604020202020204" pitchFamily="34" charset="0"/>
                <a:cs typeface="Arial" panose="020B0604020202020204" pitchFamily="34" charset="0"/>
              </a:rPr>
              <a:t>telephone call</a:t>
            </a:r>
            <a:r>
              <a:rPr lang="en-US" sz="3200" dirty="0">
                <a:latin typeface="Arial" panose="020B0604020202020204" pitchFamily="34" charset="0"/>
                <a:cs typeface="Arial" panose="020B0604020202020204" pitchFamily="34" charset="0"/>
              </a:rPr>
              <a:t> from New York City to San Franscisco took place in January 1915</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2C7801DD-2D59-F78C-5454-E0342C0BFCE5}"/>
              </a:ext>
            </a:extLst>
          </p:cNvPr>
          <p:cNvSpPr>
            <a:spLocks noGrp="1"/>
          </p:cNvSpPr>
          <p:nvPr>
            <p:ph type="sldNum" sz="quarter" idx="12"/>
          </p:nvPr>
        </p:nvSpPr>
        <p:spPr/>
        <p:txBody>
          <a:bodyPr/>
          <a:lstStyle/>
          <a:p>
            <a:fld id="{D1ECFC0E-93DF-4C72-AC0B-14A44A35D4E4}" type="slidenum">
              <a:rPr lang="en-US" smtClean="0"/>
              <a:t>4</a:t>
            </a:fld>
            <a:endParaRPr lang="en-US"/>
          </a:p>
        </p:txBody>
      </p:sp>
    </p:spTree>
    <p:extLst>
      <p:ext uri="{BB962C8B-B14F-4D97-AF65-F5344CB8AC3E}">
        <p14:creationId xmlns:p14="http://schemas.microsoft.com/office/powerpoint/2010/main" val="1787642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261B04-F0CC-9C83-420E-BA3F6AC48F0C}"/>
              </a:ext>
            </a:extLst>
          </p:cNvPr>
          <p:cNvSpPr txBox="1"/>
          <p:nvPr/>
        </p:nvSpPr>
        <p:spPr>
          <a:xfrm>
            <a:off x="634482" y="720118"/>
            <a:ext cx="11234056" cy="5816977"/>
          </a:xfrm>
          <a:prstGeom prst="rect">
            <a:avLst/>
          </a:prstGeom>
          <a:noFill/>
        </p:spPr>
        <p:txBody>
          <a:bodyPr wrap="square">
            <a:spAutoFit/>
          </a:bodyPr>
          <a:lstStyle/>
          <a:p>
            <a:endParaRPr lang="en-US" dirty="0">
              <a:latin typeface="Arial" panose="020B0604020202020204" pitchFamily="34" charset="0"/>
              <a:cs typeface="Arial" panose="020B0604020202020204" pitchFamily="34" charset="0"/>
            </a:endParaRPr>
          </a:p>
          <a:p>
            <a:pPr algn="ctr"/>
            <a:r>
              <a:rPr lang="en-US" sz="2400" b="1" dirty="0">
                <a:latin typeface="Arial" panose="020B0604020202020204" pitchFamily="34" charset="0"/>
                <a:cs typeface="Arial" panose="020B0604020202020204" pitchFamily="34" charset="0"/>
              </a:rPr>
              <a:t>History - Continued</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In the early days, amateur radio transmissions were “</a:t>
            </a:r>
            <a:r>
              <a:rPr lang="en-US" sz="2400" b="1" dirty="0">
                <a:latin typeface="Arial" panose="020B0604020202020204" pitchFamily="34" charset="0"/>
                <a:cs typeface="Arial" panose="020B0604020202020204" pitchFamily="34" charset="0"/>
              </a:rPr>
              <a:t>at best</a:t>
            </a:r>
            <a:r>
              <a:rPr lang="en-US" sz="2400" dirty="0">
                <a:latin typeface="Arial" panose="020B0604020202020204" pitchFamily="34" charset="0"/>
                <a:cs typeface="Arial" panose="020B0604020202020204" pitchFamily="34" charset="0"/>
              </a:rPr>
              <a:t>,” good for a few hundred miles -  </a:t>
            </a:r>
            <a:r>
              <a:rPr lang="en-US" sz="2400" u="sng" dirty="0">
                <a:latin typeface="Arial" panose="020B0604020202020204" pitchFamily="34" charset="0"/>
                <a:cs typeface="Arial" panose="020B0604020202020204" pitchFamily="34" charset="0"/>
              </a:rPr>
              <a:t>IF CONDITIONS WERE GOOD</a:t>
            </a:r>
            <a:r>
              <a:rPr lang="en-US" sz="2400" dirty="0">
                <a:latin typeface="Arial" panose="020B0604020202020204" pitchFamily="34" charset="0"/>
                <a:cs typeface="Arial" panose="020B0604020202020204" pitchFamily="34" charset="0"/>
              </a:rPr>
              <a:t>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Hiram Percy Maxim had to find a relay station to get his message from Hartford, CT to Springfield, MA in March 1914</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LATER THAT YEAR he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was a key player in the effort to form American Radio Relay League (ARRL). </a:t>
            </a:r>
            <a:r>
              <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One objective of ARRL was to organized a group of "relay" stations to pass messages via amateur radio.</a:t>
            </a:r>
          </a:p>
          <a:p>
            <a:endParaRPr lang="en-US" sz="2400" dirty="0">
              <a:solidFill>
                <a:srgbClr val="000000"/>
              </a:solidFill>
              <a:latin typeface="Arial" panose="020B0604020202020204" pitchFamily="34" charset="0"/>
              <a:cs typeface="Arial" panose="020B0604020202020204" pitchFamily="34" charset="0"/>
            </a:endParaRPr>
          </a:p>
          <a:p>
            <a:r>
              <a:rPr lang="en-US" sz="2400" dirty="0">
                <a:solidFill>
                  <a:srgbClr val="000000"/>
                </a:solidFill>
                <a:latin typeface="Arial" panose="020B0604020202020204" pitchFamily="34" charset="0"/>
                <a:cs typeface="Arial" panose="020B0604020202020204" pitchFamily="34" charset="0"/>
              </a:rPr>
              <a:t>Did you know </a:t>
            </a:r>
            <a:r>
              <a:rPr lang="en-US" sz="2400" dirty="0">
                <a:latin typeface="Arial" panose="020B0604020202020204" pitchFamily="34" charset="0"/>
                <a:cs typeface="Arial" panose="020B0604020202020204" pitchFamily="34" charset="0"/>
              </a:rPr>
              <a:t>Hiram Percy Maxim</a:t>
            </a:r>
            <a:r>
              <a:rPr lang="en-US" sz="2400" dirty="0">
                <a:solidFill>
                  <a:srgbClr val="000000"/>
                </a:solidFill>
                <a:latin typeface="Arial" panose="020B0604020202020204" pitchFamily="34" charset="0"/>
                <a:cs typeface="Arial" panose="020B0604020202020204" pitchFamily="34" charset="0"/>
              </a:rPr>
              <a:t> was an inventor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of mufflers for internal combustion engines and the first commercially successful firearm silencer.</a:t>
            </a:r>
          </a:p>
          <a:p>
            <a:endParaRPr lang="en-US"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CBFE51F8-746D-32B0-5BF8-6B9B8E7043DD}"/>
              </a:ext>
            </a:extLst>
          </p:cNvPr>
          <p:cNvSpPr>
            <a:spLocks noGrp="1"/>
          </p:cNvSpPr>
          <p:nvPr>
            <p:ph type="sldNum" sz="quarter" idx="12"/>
          </p:nvPr>
        </p:nvSpPr>
        <p:spPr/>
        <p:txBody>
          <a:bodyPr/>
          <a:lstStyle/>
          <a:p>
            <a:fld id="{D1ECFC0E-93DF-4C72-AC0B-14A44A35D4E4}" type="slidenum">
              <a:rPr lang="en-US" smtClean="0"/>
              <a:t>5</a:t>
            </a:fld>
            <a:endParaRPr lang="en-US"/>
          </a:p>
        </p:txBody>
      </p:sp>
    </p:spTree>
    <p:extLst>
      <p:ext uri="{BB962C8B-B14F-4D97-AF65-F5344CB8AC3E}">
        <p14:creationId xmlns:p14="http://schemas.microsoft.com/office/powerpoint/2010/main" val="2611579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E2791A-041E-C42C-5E94-30861616A089}"/>
              </a:ext>
            </a:extLst>
          </p:cNvPr>
          <p:cNvSpPr txBox="1"/>
          <p:nvPr/>
        </p:nvSpPr>
        <p:spPr>
          <a:xfrm>
            <a:off x="849085" y="685715"/>
            <a:ext cx="11056775" cy="5016758"/>
          </a:xfrm>
          <a:prstGeom prst="rect">
            <a:avLst/>
          </a:prstGeom>
          <a:noFill/>
        </p:spPr>
        <p:txBody>
          <a:bodyPr wrap="square">
            <a:spAutoFit/>
          </a:bodyPr>
          <a:lstStyle/>
          <a:p>
            <a:pPr algn="ctr"/>
            <a:r>
              <a:rPr lang="en-US" sz="3200" b="1" dirty="0">
                <a:latin typeface="Arial" panose="020B0604020202020204" pitchFamily="34" charset="0"/>
                <a:cs typeface="Arial" panose="020B0604020202020204" pitchFamily="34" charset="0"/>
              </a:rPr>
              <a:t>History - Continued</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number of amateur radio operators grew and technology improved. Traffic handling procedures continued to evolved.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When amateur radio returned after WWII it was obvious problems relaying and formatting messages needed to be fixed.  In early 1948 ARRL’s  Assistant Communications Manager, George Hart, W1NJM, was task with finding a solution to message handling issue.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September 1949 QST announced a new National Traffic Plan. </a:t>
            </a:r>
          </a:p>
          <a:p>
            <a:r>
              <a:rPr lang="en-US" sz="2400" dirty="0">
                <a:latin typeface="Arial" panose="020B0604020202020204" pitchFamily="34" charset="0"/>
                <a:cs typeface="Arial" panose="020B0604020202020204" pitchFamily="34" charset="0"/>
              </a:rPr>
              <a:t>  </a:t>
            </a:r>
          </a:p>
          <a:p>
            <a:r>
              <a:rPr lang="en-US" sz="2400" b="1" dirty="0">
                <a:latin typeface="Arial" panose="020B0604020202020204" pitchFamily="34" charset="0"/>
                <a:cs typeface="Arial" panose="020B0604020202020204" pitchFamily="34" charset="0"/>
              </a:rPr>
              <a:t>Operations of what is now the National Traffic System began October 1949.</a:t>
            </a:r>
            <a:r>
              <a:rPr lang="en-US" sz="2400" dirty="0">
                <a:latin typeface="Arial" panose="020B0604020202020204" pitchFamily="34" charset="0"/>
                <a:cs typeface="Arial" panose="020B0604020202020204" pitchFamily="34" charset="0"/>
              </a:rPr>
              <a:t> </a:t>
            </a:r>
          </a:p>
        </p:txBody>
      </p:sp>
      <p:sp>
        <p:nvSpPr>
          <p:cNvPr id="2" name="Slide Number Placeholder 1">
            <a:extLst>
              <a:ext uri="{FF2B5EF4-FFF2-40B4-BE49-F238E27FC236}">
                <a16:creationId xmlns:a16="http://schemas.microsoft.com/office/drawing/2014/main" id="{84EBB0DA-8ECE-BA1B-03AB-DA5597146E67}"/>
              </a:ext>
            </a:extLst>
          </p:cNvPr>
          <p:cNvSpPr>
            <a:spLocks noGrp="1"/>
          </p:cNvSpPr>
          <p:nvPr>
            <p:ph type="sldNum" sz="quarter" idx="12"/>
          </p:nvPr>
        </p:nvSpPr>
        <p:spPr/>
        <p:txBody>
          <a:bodyPr/>
          <a:lstStyle/>
          <a:p>
            <a:fld id="{D1ECFC0E-93DF-4C72-AC0B-14A44A35D4E4}" type="slidenum">
              <a:rPr lang="en-US" smtClean="0"/>
              <a:t>6</a:t>
            </a:fld>
            <a:endParaRPr lang="en-US"/>
          </a:p>
        </p:txBody>
      </p:sp>
    </p:spTree>
    <p:extLst>
      <p:ext uri="{BB962C8B-B14F-4D97-AF65-F5344CB8AC3E}">
        <p14:creationId xmlns:p14="http://schemas.microsoft.com/office/powerpoint/2010/main" val="2870830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8ABBEC-2AEB-0E65-A406-C2E6ECDCC03D}"/>
              </a:ext>
            </a:extLst>
          </p:cNvPr>
          <p:cNvSpPr txBox="1"/>
          <p:nvPr/>
        </p:nvSpPr>
        <p:spPr>
          <a:xfrm>
            <a:off x="712236" y="987438"/>
            <a:ext cx="11118979" cy="4691605"/>
          </a:xfrm>
          <a:prstGeom prst="rect">
            <a:avLst/>
          </a:prstGeom>
          <a:noFill/>
        </p:spPr>
        <p:txBody>
          <a:bodyPr wrap="square">
            <a:spAutoFit/>
          </a:bodyPr>
          <a:lstStyle/>
          <a:p>
            <a:pPr marL="0" marR="0" algn="ctr">
              <a:lnSpc>
                <a:spcPct val="107000"/>
              </a:lnSpc>
              <a:spcAft>
                <a:spcPts val="800"/>
              </a:spcAft>
            </a:pPr>
            <a:r>
              <a:rPr lang="en-US" sz="3200" b="1" kern="100" dirty="0">
                <a:effectLst/>
                <a:latin typeface="Arial" panose="020B0604020202020204" pitchFamily="34" charset="0"/>
                <a:ea typeface="Calibri" panose="020F0502020204030204" pitchFamily="34" charset="0"/>
                <a:cs typeface="Times New Roman" panose="02020603050405020304" pitchFamily="18" charset="0"/>
              </a:rPr>
              <a:t>National Traffic System (NTS)</a:t>
            </a:r>
          </a:p>
          <a:p>
            <a:pPr marL="0" marR="0" algn="ctr">
              <a:lnSpc>
                <a:spcPct val="107000"/>
              </a:lnSpc>
              <a:spcAft>
                <a:spcPts val="800"/>
              </a:spcAft>
            </a:pPr>
            <a:r>
              <a:rPr lang="en-US" sz="1400" kern="100" dirty="0">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Aft>
                <a:spcPts val="800"/>
              </a:spcAft>
            </a:pPr>
            <a:r>
              <a:rPr lang="en-US" sz="3200" kern="100" dirty="0">
                <a:latin typeface="Arial" panose="020B0604020202020204" pitchFamily="34" charset="0"/>
                <a:ea typeface="Calibri" panose="020F0502020204030204" pitchFamily="34" charset="0"/>
                <a:cs typeface="Times New Roman" panose="02020603050405020304" pitchFamily="18" charset="0"/>
              </a:rPr>
              <a:t>A</a:t>
            </a:r>
            <a:r>
              <a:rPr lang="en-US" sz="3200" kern="100" dirty="0">
                <a:effectLst/>
                <a:latin typeface="Arial" panose="020B0604020202020204" pitchFamily="34" charset="0"/>
                <a:ea typeface="Calibri" panose="020F0502020204030204" pitchFamily="34" charset="0"/>
                <a:cs typeface="Times New Roman" panose="02020603050405020304" pitchFamily="18" charset="0"/>
              </a:rPr>
              <a:t> structure that allows for </a:t>
            </a:r>
            <a:r>
              <a:rPr lang="en-US" sz="3200" b="1" u="sng" kern="100" dirty="0">
                <a:effectLst/>
                <a:latin typeface="Arial" panose="020B0604020202020204" pitchFamily="34" charset="0"/>
                <a:ea typeface="Calibri" panose="020F0502020204030204" pitchFamily="34" charset="0"/>
                <a:cs typeface="Times New Roman" panose="02020603050405020304" pitchFamily="18" charset="0"/>
              </a:rPr>
              <a:t>rapid movement</a:t>
            </a:r>
            <a:r>
              <a:rPr lang="en-US" sz="3200" b="1" kern="100" dirty="0">
                <a:effectLst/>
                <a:latin typeface="Arial" panose="020B0604020202020204" pitchFamily="34" charset="0"/>
                <a:ea typeface="Calibri" panose="020F0502020204030204" pitchFamily="34" charset="0"/>
                <a:cs typeface="Times New Roman" panose="02020603050405020304" pitchFamily="18" charset="0"/>
              </a:rPr>
              <a:t> </a:t>
            </a:r>
            <a:r>
              <a:rPr lang="en-US" sz="3200" kern="100" dirty="0">
                <a:effectLst/>
                <a:latin typeface="Arial" panose="020B0604020202020204" pitchFamily="34" charset="0"/>
                <a:ea typeface="Calibri" panose="020F0502020204030204" pitchFamily="34" charset="0"/>
                <a:cs typeface="Times New Roman" panose="02020603050405020304" pitchFamily="18" charset="0"/>
              </a:rPr>
              <a:t>of traffic from origin to destination and </a:t>
            </a:r>
            <a:r>
              <a:rPr lang="en-US" sz="3200" b="1" u="sng" kern="100" dirty="0">
                <a:effectLst/>
                <a:latin typeface="Arial" panose="020B0604020202020204" pitchFamily="34" charset="0"/>
                <a:ea typeface="Calibri" panose="020F0502020204030204" pitchFamily="34" charset="0"/>
                <a:cs typeface="Times New Roman" panose="02020603050405020304" pitchFamily="18" charset="0"/>
              </a:rPr>
              <a:t>training amateur operators</a:t>
            </a:r>
            <a:r>
              <a:rPr lang="en-US" sz="3200" b="1" kern="100" dirty="0">
                <a:effectLst/>
                <a:latin typeface="Arial" panose="020B0604020202020204" pitchFamily="34" charset="0"/>
                <a:ea typeface="Calibri" panose="020F0502020204030204" pitchFamily="34" charset="0"/>
                <a:cs typeface="Times New Roman" panose="02020603050405020304" pitchFamily="18" charset="0"/>
              </a:rPr>
              <a:t> </a:t>
            </a:r>
            <a:r>
              <a:rPr lang="en-US" sz="3200" kern="100" dirty="0">
                <a:effectLst/>
                <a:latin typeface="Arial" panose="020B0604020202020204" pitchFamily="34" charset="0"/>
                <a:ea typeface="Calibri" panose="020F0502020204030204" pitchFamily="34" charset="0"/>
                <a:cs typeface="Times New Roman" panose="02020603050405020304" pitchFamily="18" charset="0"/>
              </a:rPr>
              <a:t>to participate in directed nets and </a:t>
            </a:r>
            <a:r>
              <a:rPr lang="en-US" sz="3200" b="1" u="sng" kern="100" dirty="0">
                <a:effectLst/>
                <a:latin typeface="Arial" panose="020B0604020202020204" pitchFamily="34" charset="0"/>
                <a:ea typeface="Calibri" panose="020F0502020204030204" pitchFamily="34" charset="0"/>
                <a:cs typeface="Times New Roman" panose="02020603050405020304" pitchFamily="18" charset="0"/>
              </a:rPr>
              <a:t>accurately handling</a:t>
            </a:r>
            <a:r>
              <a:rPr lang="en-US" sz="3200" b="1" kern="100" dirty="0">
                <a:effectLst/>
                <a:latin typeface="Arial" panose="020B0604020202020204" pitchFamily="34" charset="0"/>
                <a:ea typeface="Calibri" panose="020F0502020204030204" pitchFamily="34" charset="0"/>
                <a:cs typeface="Times New Roman" panose="02020603050405020304" pitchFamily="18" charset="0"/>
              </a:rPr>
              <a:t> </a:t>
            </a:r>
            <a:r>
              <a:rPr lang="en-US" sz="3200" kern="100" dirty="0">
                <a:effectLst/>
                <a:latin typeface="Arial" panose="020B0604020202020204" pitchFamily="34" charset="0"/>
                <a:ea typeface="Calibri" panose="020F0502020204030204" pitchFamily="34" charset="0"/>
                <a:cs typeface="Times New Roman" panose="02020603050405020304" pitchFamily="18" charset="0"/>
              </a:rPr>
              <a:t>written traffic. </a:t>
            </a:r>
          </a:p>
          <a:p>
            <a:pPr marL="0" marR="0">
              <a:lnSpc>
                <a:spcPct val="107000"/>
              </a:lnSpc>
              <a:spcAft>
                <a:spcPts val="800"/>
              </a:spcAft>
            </a:pPr>
            <a:r>
              <a:rPr lang="en-US" kern="100" dirty="0">
                <a:latin typeface="Arial" panose="020B0604020202020204" pitchFamily="34" charset="0"/>
                <a:ea typeface="Calibri" panose="020F0502020204030204" pitchFamily="34" charset="0"/>
                <a:cs typeface="Times New Roman" panose="02020603050405020304" pitchFamily="18" charset="0"/>
              </a:rPr>
              <a:t>  </a:t>
            </a:r>
            <a:endParaRPr lang="en-US" kern="100" dirty="0">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3200" b="1" dirty="0">
                <a:effectLst/>
                <a:latin typeface="Arial" panose="020B0604020202020204" pitchFamily="34" charset="0"/>
                <a:ea typeface="Calibri" panose="020F0502020204030204" pitchFamily="34" charset="0"/>
              </a:rPr>
              <a:t>The</a:t>
            </a:r>
            <a:r>
              <a:rPr lang="en-US" sz="3200" dirty="0">
                <a:effectLst/>
                <a:latin typeface="Arial" panose="020B0604020202020204" pitchFamily="34" charset="0"/>
                <a:ea typeface="Calibri" panose="020F0502020204030204" pitchFamily="34" charset="0"/>
              </a:rPr>
              <a:t> </a:t>
            </a:r>
            <a:r>
              <a:rPr lang="en-US" sz="3200" b="1" dirty="0">
                <a:effectLst/>
                <a:latin typeface="Arial" panose="020B0604020202020204" pitchFamily="34" charset="0"/>
                <a:ea typeface="Calibri" panose="020F0502020204030204" pitchFamily="34" charset="0"/>
              </a:rPr>
              <a:t>aim is to handle formal written traffic systematically, by whatever mode best suits the purpose at hand. </a:t>
            </a:r>
            <a:endParaRPr lang="en-US" sz="32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336DA58C-D977-47B5-C0D6-87FA742C42E2}"/>
              </a:ext>
            </a:extLst>
          </p:cNvPr>
          <p:cNvSpPr>
            <a:spLocks noGrp="1"/>
          </p:cNvSpPr>
          <p:nvPr>
            <p:ph type="sldNum" sz="quarter" idx="12"/>
          </p:nvPr>
        </p:nvSpPr>
        <p:spPr/>
        <p:txBody>
          <a:bodyPr/>
          <a:lstStyle/>
          <a:p>
            <a:fld id="{D1ECFC0E-93DF-4C72-AC0B-14A44A35D4E4}" type="slidenum">
              <a:rPr lang="en-US" smtClean="0"/>
              <a:t>7</a:t>
            </a:fld>
            <a:endParaRPr lang="en-US"/>
          </a:p>
        </p:txBody>
      </p:sp>
    </p:spTree>
    <p:extLst>
      <p:ext uri="{BB962C8B-B14F-4D97-AF65-F5344CB8AC3E}">
        <p14:creationId xmlns:p14="http://schemas.microsoft.com/office/powerpoint/2010/main" val="2191743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9B2D92-3AE0-3F91-E360-4DF4455804B8}"/>
              </a:ext>
            </a:extLst>
          </p:cNvPr>
          <p:cNvSpPr txBox="1"/>
          <p:nvPr/>
        </p:nvSpPr>
        <p:spPr>
          <a:xfrm>
            <a:off x="466530" y="859065"/>
            <a:ext cx="11448661" cy="5232202"/>
          </a:xfrm>
          <a:prstGeom prst="rect">
            <a:avLst/>
          </a:prstGeom>
          <a:noFill/>
        </p:spPr>
        <p:txBody>
          <a:bodyPr wrap="square">
            <a:spAutoFit/>
          </a:bodyPr>
          <a:lstStyle/>
          <a:p>
            <a:pPr algn="ctr"/>
            <a:r>
              <a:rPr lang="en-US" sz="3200" dirty="0">
                <a:latin typeface="Arial" panose="020B0604020202020204" pitchFamily="34" charset="0"/>
                <a:cs typeface="Arial" panose="020B0604020202020204" pitchFamily="34" charset="0"/>
              </a:rPr>
              <a:t>National Traffic System (Daily) Cycles</a:t>
            </a:r>
          </a:p>
          <a:p>
            <a:pPr algn="ctr"/>
            <a:endParaRPr lang="en-US"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 complete “cycle” of NTS nets consists of the sequence of: </a:t>
            </a:r>
          </a:p>
          <a:p>
            <a:endParaRPr lang="en-US" sz="16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Section/Local nets </a:t>
            </a:r>
          </a:p>
          <a:p>
            <a:endParaRPr lang="en-US" sz="1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Region nets </a:t>
            </a:r>
          </a:p>
          <a:p>
            <a:endParaRPr lang="en-US" sz="1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Area net </a:t>
            </a:r>
          </a:p>
          <a:p>
            <a:endParaRPr lang="en-US" sz="1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Region nets </a:t>
            </a:r>
          </a:p>
          <a:p>
            <a:endParaRPr lang="en-US" sz="1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Section/Local nets </a:t>
            </a:r>
          </a:p>
          <a:p>
            <a:endParaRPr lang="en-US" sz="1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NOTE: Section nets and Region nets meet twice during the cycle, the early sessions for outbound traffic, the later for inbound traffic.</a:t>
            </a:r>
          </a:p>
        </p:txBody>
      </p:sp>
      <p:sp>
        <p:nvSpPr>
          <p:cNvPr id="2" name="Slide Number Placeholder 1">
            <a:extLst>
              <a:ext uri="{FF2B5EF4-FFF2-40B4-BE49-F238E27FC236}">
                <a16:creationId xmlns:a16="http://schemas.microsoft.com/office/drawing/2014/main" id="{3314CF2A-FA8B-9725-98F8-922F6037EFC0}"/>
              </a:ext>
            </a:extLst>
          </p:cNvPr>
          <p:cNvSpPr>
            <a:spLocks noGrp="1"/>
          </p:cNvSpPr>
          <p:nvPr>
            <p:ph type="sldNum" sz="quarter" idx="12"/>
          </p:nvPr>
        </p:nvSpPr>
        <p:spPr/>
        <p:txBody>
          <a:bodyPr/>
          <a:lstStyle/>
          <a:p>
            <a:fld id="{D1ECFC0E-93DF-4C72-AC0B-14A44A35D4E4}" type="slidenum">
              <a:rPr lang="en-US" smtClean="0"/>
              <a:t>8</a:t>
            </a:fld>
            <a:endParaRPr lang="en-US"/>
          </a:p>
        </p:txBody>
      </p:sp>
    </p:spTree>
    <p:extLst>
      <p:ext uri="{BB962C8B-B14F-4D97-AF65-F5344CB8AC3E}">
        <p14:creationId xmlns:p14="http://schemas.microsoft.com/office/powerpoint/2010/main" val="101408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re are four main parts in a radiogram message.">
            <a:extLst>
              <a:ext uri="{FF2B5EF4-FFF2-40B4-BE49-F238E27FC236}">
                <a16:creationId xmlns:a16="http://schemas.microsoft.com/office/drawing/2014/main" id="{2D8C248C-B37A-FACC-544B-DA64BEB304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4784" y="645621"/>
            <a:ext cx="8571722" cy="5791704"/>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FFCAD904-3977-7299-0A83-5A18825C8BFC}"/>
              </a:ext>
            </a:extLst>
          </p:cNvPr>
          <p:cNvSpPr>
            <a:spLocks noGrp="1"/>
          </p:cNvSpPr>
          <p:nvPr>
            <p:ph type="sldNum" sz="quarter" idx="12"/>
          </p:nvPr>
        </p:nvSpPr>
        <p:spPr/>
        <p:txBody>
          <a:bodyPr/>
          <a:lstStyle/>
          <a:p>
            <a:fld id="{D1ECFC0E-93DF-4C72-AC0B-14A44A35D4E4}" type="slidenum">
              <a:rPr lang="en-US" smtClean="0"/>
              <a:t>9</a:t>
            </a:fld>
            <a:endParaRPr lang="en-US"/>
          </a:p>
        </p:txBody>
      </p:sp>
    </p:spTree>
    <p:extLst>
      <p:ext uri="{BB962C8B-B14F-4D97-AF65-F5344CB8AC3E}">
        <p14:creationId xmlns:p14="http://schemas.microsoft.com/office/powerpoint/2010/main" val="1510692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777</TotalTime>
  <Words>1547</Words>
  <Application>Microsoft Office PowerPoint</Application>
  <PresentationFormat>Widescreen</PresentationFormat>
  <Paragraphs>216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Script MT Bold</vt:lpstr>
      <vt:lpstr>Office Theme</vt:lpstr>
      <vt:lpstr>PowerPoint Presentation</vt:lpstr>
      <vt:lpstr>      INTRODUCTION TO TRAFFIC  HANDELING  J C Smith, N5RXS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Smith</dc:creator>
  <cp:lastModifiedBy>James Smith</cp:lastModifiedBy>
  <cp:revision>52</cp:revision>
  <dcterms:created xsi:type="dcterms:W3CDTF">2025-03-16T01:44:25Z</dcterms:created>
  <dcterms:modified xsi:type="dcterms:W3CDTF">2025-08-15T03:35:15Z</dcterms:modified>
</cp:coreProperties>
</file>