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78" r:id="rId2"/>
    <p:sldId id="382" r:id="rId3"/>
    <p:sldId id="318" r:id="rId4"/>
    <p:sldId id="383" r:id="rId5"/>
    <p:sldId id="384" r:id="rId6"/>
    <p:sldId id="341" r:id="rId7"/>
    <p:sldId id="315" r:id="rId8"/>
    <p:sldId id="317" r:id="rId9"/>
    <p:sldId id="386" r:id="rId10"/>
    <p:sldId id="379" r:id="rId11"/>
    <p:sldId id="328" r:id="rId12"/>
    <p:sldId id="329" r:id="rId13"/>
    <p:sldId id="314" r:id="rId14"/>
    <p:sldId id="381" r:id="rId15"/>
    <p:sldId id="385" r:id="rId16"/>
    <p:sldId id="371" r:id="rId17"/>
    <p:sldId id="330" r:id="rId18"/>
    <p:sldId id="337" r:id="rId19"/>
    <p:sldId id="336" r:id="rId20"/>
    <p:sldId id="376" r:id="rId21"/>
    <p:sldId id="338" r:id="rId22"/>
    <p:sldId id="368" r:id="rId23"/>
    <p:sldId id="390" r:id="rId24"/>
    <p:sldId id="391" r:id="rId25"/>
    <p:sldId id="366" r:id="rId26"/>
    <p:sldId id="365" r:id="rId27"/>
    <p:sldId id="374" r:id="rId28"/>
    <p:sldId id="362" r:id="rId29"/>
    <p:sldId id="387" r:id="rId30"/>
    <p:sldId id="340" r:id="rId31"/>
  </p:sldIdLst>
  <p:sldSz cx="9144000" cy="6858000" type="screen4x3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ug Svitcha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13" autoAdjust="0"/>
    <p:restoredTop sz="86395" autoAdjust="0"/>
  </p:normalViewPr>
  <p:slideViewPr>
    <p:cSldViewPr>
      <p:cViewPr varScale="1">
        <p:scale>
          <a:sx n="110" d="100"/>
          <a:sy n="110" d="100"/>
        </p:scale>
        <p:origin x="14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28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13"/>
    </p:cViewPr>
  </p:sorterViewPr>
  <p:notesViewPr>
    <p:cSldViewPr>
      <p:cViewPr varScale="1">
        <p:scale>
          <a:sx n="60" d="100"/>
          <a:sy n="60" d="100"/>
        </p:scale>
        <p:origin x="321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93A44E-F0FB-32F3-A07B-9976F35118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753F6-16C5-E65A-59AA-2E24DD0DA9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DB9CCED-61C9-C949-B1A6-A2ABBED1CE60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F5305-3FEC-1101-BDBA-335E0F8438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0ACAA-8C82-F13B-B20A-3C4D763661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91E31C8-0A20-DD4C-AE99-1FDB2437A1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F6702B-BBBE-B97D-AC8B-7D0F735C5E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3008B-8E40-28CB-4031-CD49BEA3EF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DF0FBB-0A65-5341-91AD-4B7BABBC9AA7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F76CE5E-3EA4-8BD1-3616-9399E82558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ED60632-35E5-4894-1AEF-ACB825C8B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459288"/>
            <a:ext cx="5683250" cy="4224337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A7C81-5A97-84C0-8677-9CB29612F2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FB733-B737-C605-0097-2C5EA141A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433F4E-A47F-9C4B-B2FC-B9FDC8DA399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EC6BF64-C66E-7C88-3C37-5006B9B1A7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EC85C52-7602-6402-5169-CCFB77C01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3EC72151-D378-0E12-6056-30D6AD7DD8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88F849-FA9B-194C-9BAA-7D2653AFAC5A}" type="slidenum">
              <a:rPr lang="en-US" altLang="en-US" smtClean="0">
                <a:latin typeface="Calibri" panose="020F0502020204030204" pitchFamily="34" charset="0"/>
              </a:rPr>
              <a:pPr/>
              <a:t>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433F4E-A47F-9C4B-B2FC-B9FDC8DA3999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516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433F4E-A47F-9C4B-B2FC-B9FDC8DA3999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310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75D3F268-3661-08F3-0801-6FFEC5BAA2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74ABFAE4-B44F-34D5-8F1D-4DE0D5FEF7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4B02038B-FE61-3525-7BBA-C9843C9285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63EDEA-E536-5347-8F5F-FBCC3D205BB6}" type="slidenum">
              <a:rPr lang="en-US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EBEAEC35-587B-019B-B8D3-FE071EEE2F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2F07371A-C67A-13A7-BDD3-F5EFDE96A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FBC84772-1193-8ED8-9B89-608862A378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1385FB-F8A8-264D-A5C2-636E4B7F912F}" type="slidenum">
              <a:rPr lang="en-US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49C4A1A3-CC37-CB89-ABF6-77C5FBCE7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0177D5A5-1B5F-7DEC-6938-F80027BAC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F26FD210-A258-8FF2-F320-C852A0982B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2652C7-4C5C-5147-990A-AB95BB94EF79}" type="slidenum">
              <a:rPr lang="en-US" altLang="en-US" smtClean="0">
                <a:latin typeface="Calibri" panose="020F0502020204030204" pitchFamily="34" charset="0"/>
              </a:rPr>
              <a:pPr/>
              <a:t>21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433F4E-A47F-9C4B-B2FC-B9FDC8DA3999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273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29">
            <a:extLst>
              <a:ext uri="{FF2B5EF4-FFF2-40B4-BE49-F238E27FC236}">
                <a16:creationId xmlns:a16="http://schemas.microsoft.com/office/drawing/2014/main" id="{289A8123-D0EF-45E7-F5BF-12C8AC95D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637A-A7A0-5446-A9EB-9733FAA58CAE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C09B8DD3-042D-D1D7-0CA3-2E814D98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3597A1D6-428A-8ADE-49EC-C6C6EE97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82D5DA6-6B08-5248-8E89-63D4CCDCA27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1915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BE3B0039-0644-C72C-05A4-EB5AB0C0D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623DA-41DE-B94F-A355-DB5B97F9A279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4A6C5C30-67BB-4CB9-07CA-82FEA12A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F630B156-2DB6-5379-AA40-51801F22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8F41-F2DC-4141-B1B9-FF8CBF1D90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4070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E6192015-0D4D-A5F0-AD45-BF11A9D1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0990-CC06-A84C-99D4-44149FD8269C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1272503A-7E2E-D23C-1F89-D8E5D3A2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18F495A8-9B97-6169-E1E9-F7B1E510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8081E-286B-C940-8DA7-8F65D82CDF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345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22C022F1-1BF9-FF9C-8485-4829751D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37D1C-59E2-E749-B3B4-413AA8C5EAA9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F4FA4ED8-5090-61AC-4014-59FC9621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DD24C42A-57C2-89C8-D9F4-C5682011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454EB-3B6F-704E-8D07-28F7E13236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50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932D2-E947-67E4-F39D-29465E80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C023-8634-5F4F-B91D-AD239FFFC8DD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650FE-CBAC-1523-CE11-0EED29C7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8E8DF-9572-84E2-F5F6-A1040F94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C1690652-4C64-A847-992D-5B3971F12F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6664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0BA0DFD8-4C0D-E71A-CFE1-242875FC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06DD5-DD3B-8942-B5BE-A698B0AFCAC1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59616377-98D7-3D54-B586-E19AE042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E4E282B1-BFCE-2525-C958-97FC6D9B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01770-95BA-C040-9E0F-E0099C88A9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664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E4D85649-14F9-F47E-A7E8-867A6A5A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9EA33-5313-AE4F-A9FB-4F4FE7EA2CE2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350545DF-C117-024E-ECFE-DADEFE88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9083BD13-E953-E49A-A99E-C53BF3E8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5CC32-F3B0-7047-A25D-A892F20A17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78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05D34D9B-9B5D-767A-2B7F-651B4E28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50B4-ECFA-134E-A02C-8DFD13B53EEF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CC34B65A-73BB-EE53-0605-387D30970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850C1841-E63C-57D4-C21C-905ACFAE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1D973-23EB-CD40-83AD-A860631CC1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600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EF4D81B5-B40B-A1B8-AFEE-1494F2DF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A0B5E-9012-324A-9107-DE81AA91FC20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E86159A1-FB68-D8D5-C8D4-0058DEF5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2D16C621-60AE-227C-FDDE-9A5EFF98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684B8-C753-CA4A-801F-DAAC7D90BC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871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6B12FF8E-DA41-851A-7DBB-417DB212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5CB7-E9D1-3D45-A57B-912F2FB8C0CE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ECA7ACEC-CC25-A535-B0C5-C583EB845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EF4CFCFC-4819-B967-D367-FEF4B08A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0C301-2ABF-CE40-84D2-7D4708E15E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502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4A8C07FD-C5DC-8C72-C295-034DAC30AE18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9D0A6DF-16D1-7498-06D8-9007C9E3C133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CF91E60F-F1DC-77BB-A2CA-F1400151CA4E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B141BED6-5D2A-CBDA-E284-9C6ADF432179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B91B3F5-D810-A651-60F1-BB251E43A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8399F-7EE1-2F41-8310-53E52A008929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5FF130C-0A82-8E03-C5DB-3857C742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1D82C8DB-B5F3-8915-E3C8-73BB0572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1D6A0-3F74-1E44-B4E4-03B31D7C03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500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50B0471-A4E3-E492-C048-D3572C0AD4F3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656FD97-9C8F-13E5-3ED3-5BA2AE536C8C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5B711CD1-15E8-5189-3AEB-E8FB0DB955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D3A5674F-3643-C5A0-EF38-C10CD7D710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DB4CF91-BDBD-EFAF-46B1-6FB941A99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3BD672-153C-6A43-BECC-ECB70D55A16F}" type="datetimeFigureOut">
              <a:rPr lang="en-US"/>
              <a:pPr>
                <a:defRPr/>
              </a:pPr>
              <a:t>2/16/24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6A8DE7F0-410D-5C27-2671-5514913AD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BA81596-5D3E-02E4-52F0-85BFA556B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F11C1ED7-AB70-AB40-9A33-27E93DD49F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5D024434-5F2D-88ED-8C84-B09F804975A1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45ECF46-4769-82D7-F7BF-E4AAEBD67816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1DF2CEB-7357-0FAC-6156-CCE7CC752687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09" r:id="rId2"/>
    <p:sldLayoutId id="2147484118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9" r:id="rId9"/>
    <p:sldLayoutId id="2147484115" r:id="rId10"/>
    <p:sldLayoutId id="21474841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2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aesu.com/jp/en/wires-x/id/active_node.php" TargetMode="External"/><Relationship Id="rId2" Type="http://schemas.openxmlformats.org/officeDocument/2006/relationships/hyperlink" Target="https://www.pistar.uk/ysf_reflectors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AA942CA8-8644-593F-F2A3-79A2642C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73906"/>
          </a:xfrm>
        </p:spPr>
        <p:txBody>
          <a:bodyPr/>
          <a:lstStyle/>
          <a:p>
            <a:pPr algn="ctr"/>
            <a:r>
              <a:rPr lang="en-US" altLang="en-US" dirty="0"/>
              <a:t>  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SADRC Presentation</a:t>
            </a: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Feb 17</a:t>
            </a:r>
            <a:r>
              <a:rPr lang="en-US" alt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2024	</a:t>
            </a: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Presented by Doug - N8IQT	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171" name="Content Placeholder 6">
            <a:extLst>
              <a:ext uri="{FF2B5EF4-FFF2-40B4-BE49-F238E27FC236}">
                <a16:creationId xmlns:a16="http://schemas.microsoft.com/office/drawing/2014/main" id="{7BC425FF-D4B4-EAD0-5A53-4D1625969A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" y="1612106"/>
            <a:ext cx="7848600" cy="4457700"/>
          </a:xfrm>
        </p:spPr>
      </p:pic>
      <p:pic>
        <p:nvPicPr>
          <p:cNvPr id="7172" name="Picture 7">
            <a:extLst>
              <a:ext uri="{FF2B5EF4-FFF2-40B4-BE49-F238E27FC236}">
                <a16:creationId xmlns:a16="http://schemas.microsoft.com/office/drawing/2014/main" id="{6A16DCB6-AD98-CC87-D34A-AEAC8392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13636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CB153905-1282-E94F-D252-3611695D9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YSF &amp; Wires X Dashboards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BFC2D-56B8-5CD1-17B2-7B0E54FD9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anose="05020102010507070707" pitchFamily="18" charset="2"/>
              <a:buChar char=""/>
              <a:defRPr/>
            </a:pPr>
            <a:endParaRPr lang="en-US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dirty="0"/>
              <a:t>YSF Reflector Dashboard</a:t>
            </a:r>
            <a:endParaRPr lang="en-US" dirty="0">
              <a:solidFill>
                <a:srgbClr val="E2D70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https://www.pistar.uk/ysf_reflectors.php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dirty="0"/>
              <a:t>Wires X Active Nodes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WIRES-X ACTIVE NODE ID list (yaesu.com)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Will conduct a live demonstration of Wires X and YSF at end of this presentation.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25598-E61F-42ED-170D-6C04D1A9B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" y="0"/>
            <a:ext cx="1288473" cy="8046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BF608BBA-F995-7618-C081-3393AD2DE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9301"/>
            <a:ext cx="8229600" cy="912152"/>
          </a:xfrm>
        </p:spPr>
        <p:txBody>
          <a:bodyPr/>
          <a:lstStyle/>
          <a:p>
            <a:pPr algn="ctr"/>
            <a:r>
              <a:rPr lang="en-US" altLang="en-US" i="1" dirty="0"/>
              <a:t>    </a:t>
            </a:r>
            <a:r>
              <a:rPr lang="en-US" alt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aesu C4FM Current 2024 Models	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87BDA8E5-AA5E-B084-2607-7359751441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2338" y="2144713"/>
            <a:ext cx="2743200" cy="1546225"/>
          </a:xfrm>
          <a:noFill/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A6223325-0062-F4FE-AB46-F086E4CD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435225"/>
            <a:ext cx="847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>
            <a:extLst>
              <a:ext uri="{FF2B5EF4-FFF2-40B4-BE49-F238E27FC236}">
                <a16:creationId xmlns:a16="http://schemas.microsoft.com/office/drawing/2014/main" id="{344A2483-1C58-46E8-447B-AABF4871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14838"/>
            <a:ext cx="27432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>
            <a:extLst>
              <a:ext uri="{FF2B5EF4-FFF2-40B4-BE49-F238E27FC236}">
                <a16:creationId xmlns:a16="http://schemas.microsoft.com/office/drawing/2014/main" id="{545279BE-3B65-F962-2098-D8A8433A1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2587625"/>
            <a:ext cx="248761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>
            <a:extLst>
              <a:ext uri="{FF2B5EF4-FFF2-40B4-BE49-F238E27FC236}">
                <a16:creationId xmlns:a16="http://schemas.microsoft.com/office/drawing/2014/main" id="{17F1F94C-7C86-8A4C-E332-AF0202FB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468563"/>
            <a:ext cx="9763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>
            <a:extLst>
              <a:ext uri="{FF2B5EF4-FFF2-40B4-BE49-F238E27FC236}">
                <a16:creationId xmlns:a16="http://schemas.microsoft.com/office/drawing/2014/main" id="{19D31EE3-370B-A002-E474-03E59A5F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5210175"/>
            <a:ext cx="2857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4">
            <a:extLst>
              <a:ext uri="{FF2B5EF4-FFF2-40B4-BE49-F238E27FC236}">
                <a16:creationId xmlns:a16="http://schemas.microsoft.com/office/drawing/2014/main" id="{93D5D015-70AB-284D-765F-2D12EACAA772}"/>
              </a:ext>
            </a:extLst>
          </p:cNvPr>
          <p:cNvSpPr txBox="1">
            <a:spLocks noChangeArrowheads="1"/>
          </p:cNvSpPr>
          <p:nvPr/>
        </p:nvSpPr>
        <p:spPr bwMode="auto">
          <a:xfrm rot="180113">
            <a:off x="6781800" y="48006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FT991A</a:t>
            </a:r>
          </a:p>
        </p:txBody>
      </p:sp>
      <p:sp>
        <p:nvSpPr>
          <p:cNvPr id="16394" name="TextBox 5">
            <a:extLst>
              <a:ext uri="{FF2B5EF4-FFF2-40B4-BE49-F238E27FC236}">
                <a16:creationId xmlns:a16="http://schemas.microsoft.com/office/drawing/2014/main" id="{FC6A9877-38AA-9172-4C27-DFC5DED74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44713"/>
            <a:ext cx="1844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FTM-200DR</a:t>
            </a:r>
          </a:p>
          <a:p>
            <a:endParaRPr lang="en-US" altLang="en-US" dirty="0"/>
          </a:p>
        </p:txBody>
      </p:sp>
      <p:sp>
        <p:nvSpPr>
          <p:cNvPr id="16395" name="TextBox 6">
            <a:extLst>
              <a:ext uri="{FF2B5EF4-FFF2-40B4-BE49-F238E27FC236}">
                <a16:creationId xmlns:a16="http://schemas.microsoft.com/office/drawing/2014/main" id="{495DD68C-1C7B-3D58-7C52-FD8484929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4092575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FTM-300DR	</a:t>
            </a:r>
          </a:p>
        </p:txBody>
      </p:sp>
      <p:sp>
        <p:nvSpPr>
          <p:cNvPr id="16396" name="TextBox 7">
            <a:extLst>
              <a:ext uri="{FF2B5EF4-FFF2-40B4-BE49-F238E27FC236}">
                <a16:creationId xmlns:a16="http://schemas.microsoft.com/office/drawing/2014/main" id="{E25CB69C-7D30-CC90-C38D-68A3FDBDC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752600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FTM-500DR</a:t>
            </a:r>
          </a:p>
        </p:txBody>
      </p:sp>
      <p:sp>
        <p:nvSpPr>
          <p:cNvPr id="16397" name="TextBox 8">
            <a:extLst>
              <a:ext uri="{FF2B5EF4-FFF2-40B4-BE49-F238E27FC236}">
                <a16:creationId xmlns:a16="http://schemas.microsoft.com/office/drawing/2014/main" id="{6EED7745-405C-057F-EBAD-C7A509D6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1970088"/>
            <a:ext cx="112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FT-70DR</a:t>
            </a:r>
          </a:p>
        </p:txBody>
      </p:sp>
      <p:sp>
        <p:nvSpPr>
          <p:cNvPr id="16398" name="TextBox 9">
            <a:extLst>
              <a:ext uri="{FF2B5EF4-FFF2-40B4-BE49-F238E27FC236}">
                <a16:creationId xmlns:a16="http://schemas.microsoft.com/office/drawing/2014/main" id="{4CAEFDCB-F213-04CE-CAB0-FF1A3B9E7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93357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FT-5DR	</a:t>
            </a:r>
          </a:p>
        </p:txBody>
      </p:sp>
      <p:pic>
        <p:nvPicPr>
          <p:cNvPr id="16399" name="Picture 1">
            <a:extLst>
              <a:ext uri="{FF2B5EF4-FFF2-40B4-BE49-F238E27FC236}">
                <a16:creationId xmlns:a16="http://schemas.microsoft.com/office/drawing/2014/main" id="{917D67FA-6048-2C9D-B4FF-3981EB7D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1108076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A16B8-7B1B-2F95-4E4B-693C344B73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062" y="1028"/>
            <a:ext cx="4367742" cy="9752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3B554DA-6C94-BBB1-3964-45DF9AF0D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01725"/>
          </a:xfrm>
        </p:spPr>
        <p:txBody>
          <a:bodyPr/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System Fusion Repeater and HRI-200  </a:t>
            </a:r>
            <a:r>
              <a:rPr lang="en-US" altLang="en-US" dirty="0"/>
              <a:t>	</a:t>
            </a: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A336BC6A-F580-525C-8E53-EC9FD494B7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8363" y="2733675"/>
            <a:ext cx="2774950" cy="1371600"/>
          </a:xfrm>
          <a:noFill/>
        </p:spPr>
      </p:pic>
      <p:pic>
        <p:nvPicPr>
          <p:cNvPr id="18436" name="Content Placeholder 5">
            <a:extLst>
              <a:ext uri="{FF2B5EF4-FFF2-40B4-BE49-F238E27FC236}">
                <a16:creationId xmlns:a16="http://schemas.microsoft.com/office/drawing/2014/main" id="{D7A03F48-B2AF-4B03-866C-D25C1EEB63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388" y="2754313"/>
            <a:ext cx="4343400" cy="1284287"/>
          </a:xfrm>
        </p:spPr>
      </p:pic>
      <p:sp>
        <p:nvSpPr>
          <p:cNvPr id="18437" name="TextBox 6">
            <a:extLst>
              <a:ext uri="{FF2B5EF4-FFF2-40B4-BE49-F238E27FC236}">
                <a16:creationId xmlns:a16="http://schemas.microsoft.com/office/drawing/2014/main" id="{BEB91C94-ACE3-D19F-FCB2-E661E5AC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2095500"/>
            <a:ext cx="3722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DR2X State of Art C4FM Repeater</a:t>
            </a:r>
          </a:p>
        </p:txBody>
      </p:sp>
      <p:sp>
        <p:nvSpPr>
          <p:cNvPr id="18438" name="TextBox 9">
            <a:extLst>
              <a:ext uri="{FF2B5EF4-FFF2-40B4-BE49-F238E27FC236}">
                <a16:creationId xmlns:a16="http://schemas.microsoft.com/office/drawing/2014/main" id="{EAFB3912-11DA-3F74-313E-9E6CA7A94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2860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HRI-200 </a:t>
            </a:r>
          </a:p>
        </p:txBody>
      </p:sp>
      <p:sp>
        <p:nvSpPr>
          <p:cNvPr id="18439" name="TextBox 11">
            <a:extLst>
              <a:ext uri="{FF2B5EF4-FFF2-40B4-BE49-F238E27FC236}">
                <a16:creationId xmlns:a16="http://schemas.microsoft.com/office/drawing/2014/main" id="{D917A27B-F59B-9EDB-7FC2-7FA2E8ECD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581400"/>
            <a:ext cx="3821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HRI </a:t>
            </a:r>
          </a:p>
        </p:txBody>
      </p:sp>
      <p:sp>
        <p:nvSpPr>
          <p:cNvPr id="18440" name="TextBox 12">
            <a:extLst>
              <a:ext uri="{FF2B5EF4-FFF2-40B4-BE49-F238E27FC236}">
                <a16:creationId xmlns:a16="http://schemas.microsoft.com/office/drawing/2014/main" id="{19B33049-3A76-5C64-9957-99B44B6BB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4648200"/>
            <a:ext cx="80660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**You do NOT require the Wires HRI-200 to connect to a Wires X room. You simply connect your HT or mobile radio to a PC and download the Wires X software.  You will need to obtain a Wires X ID from Yaesu in order to operate.  This is known as a PDN (Personal Digital Node).  The HRI-200 is required to have multiple connections such as Texas SADRC #40324 with 20-30 repeaters connected.		</a:t>
            </a:r>
          </a:p>
          <a:p>
            <a:endParaRPr lang="en-US" altLang="en-US" dirty="0"/>
          </a:p>
        </p:txBody>
      </p:sp>
      <p:pic>
        <p:nvPicPr>
          <p:cNvPr id="18441" name="Picture 1">
            <a:extLst>
              <a:ext uri="{FF2B5EF4-FFF2-40B4-BE49-F238E27FC236}">
                <a16:creationId xmlns:a16="http://schemas.microsoft.com/office/drawing/2014/main" id="{6B255EA5-3534-AE99-6385-9565A8D2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34665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D6EA6-ADC6-D51A-4272-D0B4EA72B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50135"/>
            <a:ext cx="4191000" cy="11017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130C7A5-102B-6266-472C-4141BDA93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457200"/>
          </a:xfrm>
        </p:spPr>
        <p:txBody>
          <a:bodyPr/>
          <a:lstStyle/>
          <a:p>
            <a:r>
              <a:rPr lang="en-US" altLang="en-US" sz="3200" dirty="0"/>
              <a:t>           </a:t>
            </a:r>
            <a:br>
              <a:rPr lang="en-US" altLang="en-US" sz="3200" dirty="0"/>
            </a:br>
            <a:br>
              <a:rPr lang="en-US" altLang="en-US" sz="2400" dirty="0"/>
            </a:br>
            <a:r>
              <a:rPr lang="en-US" altLang="en-US" sz="2400" dirty="0"/>
              <a:t>                        Texas SADRC Wires X Room Repeaters</a:t>
            </a:r>
            <a:br>
              <a:rPr lang="en-US" altLang="en-US" sz="2400" dirty="0"/>
            </a:br>
            <a:r>
              <a:rPr lang="en-US" altLang="en-US" sz="2400" dirty="0"/>
              <a:t>                                    What is a Wires X Room?</a:t>
            </a:r>
          </a:p>
        </p:txBody>
      </p:sp>
      <p:pic>
        <p:nvPicPr>
          <p:cNvPr id="20483" name="Content Placeholder 4">
            <a:extLst>
              <a:ext uri="{FF2B5EF4-FFF2-40B4-BE49-F238E27FC236}">
                <a16:creationId xmlns:a16="http://schemas.microsoft.com/office/drawing/2014/main" id="{EC83EB4C-84F4-9BE0-3BAA-4B68173751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371600"/>
            <a:ext cx="8153400" cy="51816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C2E3C6-5C6B-C1FA-7922-51EADDD8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6" y="20782"/>
            <a:ext cx="1005927" cy="6279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2AA528A-C8DF-5CC0-8C09-EF91F9A13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819150"/>
          </a:xfrm>
        </p:spPr>
        <p:txBody>
          <a:bodyPr/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SADRC Network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DB7326C2-5998-4FDA-B2B4-30105F7C7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4572000"/>
          </a:xfrm>
        </p:spPr>
        <p:txBody>
          <a:bodyPr/>
          <a:lstStyle/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YSF Server and Software Upgrade</a:t>
            </a:r>
          </a:p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SADRC Repeater Network Linked to SADRC</a:t>
            </a:r>
          </a:p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Clubs and Independent Repeaters</a:t>
            </a:r>
          </a:p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Select Heat Maps (coverage maps)</a:t>
            </a:r>
          </a:p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New Repeater Site Opportunities </a:t>
            </a:r>
          </a:p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Live Demonstration</a:t>
            </a:r>
          </a:p>
          <a:p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Q&amp;A – Wr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ap up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26A903-333B-EEF8-321A-9E85022AB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4336" cy="9020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111647EE-FB2A-7771-FEAC-AB398692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09600"/>
            <a:ext cx="8229600" cy="514350"/>
          </a:xfrm>
        </p:spPr>
        <p:txBody>
          <a:bodyPr/>
          <a:lstStyle/>
          <a:p>
            <a:pPr algn="ctr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YSF Server and Software Upgrade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2493C7BD-AB8D-D655-2DB7-7D0A039AE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371600"/>
            <a:ext cx="8229600" cy="4724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Current YSF server is being decommissioned and we will be upgrading to a new server and updated YSF software.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Team was set up to review all server options and costs.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Stability of the network connection and software are key!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latin typeface="+mj-lt"/>
              </a:rPr>
              <a:t>K9EQ</a:t>
            </a:r>
            <a:r>
              <a:rPr lang="en-US" altLang="en-US" sz="2400" dirty="0"/>
              <a:t> of the MNW group has written new code to provide us with the most stable operating software.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Plan is to use a high-speed server with redundancy out of NY.  Chris </a:t>
            </a:r>
            <a:r>
              <a:rPr lang="en-US" altLang="en-US" dirty="0">
                <a:latin typeface="+mj-lt"/>
              </a:rPr>
              <a:t>K9EQ</a:t>
            </a:r>
            <a:r>
              <a:rPr lang="en-US" altLang="en-US" sz="2400" dirty="0"/>
              <a:t> will manage the software, upgrades, as well as the server</a:t>
            </a:r>
          </a:p>
          <a:p>
            <a:r>
              <a:rPr lang="en-US" altLang="en-US" sz="2400" dirty="0"/>
              <a:t>A dashboard will be available to allow our group to view who’s connected on YSF</a:t>
            </a:r>
            <a:r>
              <a:rPr lang="en-US" altLang="en-US" dirty="0"/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E726D-4921-AB46-BF23-DD530F24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04"/>
            <a:ext cx="1295400" cy="8090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DAF5B751-1AEC-2642-BDDD-4E71FDC30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81050"/>
          </a:xfrm>
        </p:spPr>
        <p:txBody>
          <a:bodyPr/>
          <a:lstStyle/>
          <a:p>
            <a:pPr algn="ctr"/>
            <a:r>
              <a:rPr lang="en-US" altLang="en-US" sz="3200" dirty="0"/>
              <a:t>     </a:t>
            </a:r>
            <a:r>
              <a:rPr lang="en-US" altLang="en-US" sz="3200" dirty="0">
                <a:solidFill>
                  <a:schemeClr val="tx1"/>
                </a:solidFill>
              </a:rPr>
              <a:t>SADRC Repeater Network </a:t>
            </a:r>
            <a:br>
              <a:rPr lang="en-US" altLang="en-US" sz="3200" dirty="0">
                <a:solidFill>
                  <a:schemeClr val="tx1"/>
                </a:solidFill>
              </a:rPr>
            </a:br>
            <a:r>
              <a:rPr lang="en-US" altLang="en-US" sz="3200" dirty="0">
                <a:solidFill>
                  <a:schemeClr val="tx1"/>
                </a:solidFill>
              </a:rPr>
              <a:t>        Wires X 40324, YSF US SADRC</a:t>
            </a:r>
          </a:p>
        </p:txBody>
      </p:sp>
      <p:sp>
        <p:nvSpPr>
          <p:cNvPr id="23555" name="Content Placeholder 7">
            <a:extLst>
              <a:ext uri="{FF2B5EF4-FFF2-40B4-BE49-F238E27FC236}">
                <a16:creationId xmlns:a16="http://schemas.microsoft.com/office/drawing/2014/main" id="{EA4DF2DC-4329-ADDE-25BC-455F41340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graphicFrame>
        <p:nvGraphicFramePr>
          <p:cNvPr id="23556" name="Object 8">
            <a:extLst>
              <a:ext uri="{FF2B5EF4-FFF2-40B4-BE49-F238E27FC236}">
                <a16:creationId xmlns:a16="http://schemas.microsoft.com/office/drawing/2014/main" id="{06AE1D21-86BA-134B-F134-70E9416202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743075"/>
          <a:ext cx="8305800" cy="458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200900" imgH="3136900" progId="Excel.Sheet.12">
                  <p:embed/>
                </p:oleObj>
              </mc:Choice>
              <mc:Fallback>
                <p:oleObj name="Worksheet" r:id="rId2" imgW="7200900" imgH="3136900" progId="Excel.Sheet.1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43075"/>
                        <a:ext cx="8305800" cy="458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C4D148E-8809-C65B-91F2-451FF59A2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71600" cy="8565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83D1085-3702-85A4-1D30-CFA8A85E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4600" y="-2133600"/>
            <a:ext cx="8229600" cy="1143000"/>
          </a:xfrm>
        </p:spPr>
        <p:txBody>
          <a:bodyPr/>
          <a:lstStyle/>
          <a:p>
            <a:r>
              <a:rPr lang="en-US" altLang="en-US" dirty="0"/>
              <a:t>Other Club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D1F0-E484-1993-2350-C6A71055B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80060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Clubs or Independent Repeaters linked to Texas SADRC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Kendall Amateur Radio Club (KARS) Boerne, TX   </a:t>
            </a:r>
          </a:p>
          <a:p>
            <a:pPr marL="366713" lvl="1" indent="0">
              <a:spcAft>
                <a:spcPts val="1200"/>
              </a:spcAft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444.900 &amp; 444.925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MCARC – Hondo – 443.350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KA5C – University of Texas – Austin - 442.150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NU5DE – McDade 441.575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K7RHT – Kerrville – 147.040 (New)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K5ENT – Corpus Christi – 442.575</a:t>
            </a:r>
          </a:p>
          <a:p>
            <a:pPr marL="0" indent="0"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dirty="0"/>
          </a:p>
        </p:txBody>
      </p:sp>
      <p:pic>
        <p:nvPicPr>
          <p:cNvPr id="24580" name="Picture 4" descr="Local Frequencies - Barron County Amateur Radio Association">
            <a:extLst>
              <a:ext uri="{FF2B5EF4-FFF2-40B4-BE49-F238E27FC236}">
                <a16:creationId xmlns:a16="http://schemas.microsoft.com/office/drawing/2014/main" id="{68481DAE-34C3-6959-EC76-CA7033E6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875"/>
            <a:ext cx="3810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>
            <a:extLst>
              <a:ext uri="{FF2B5EF4-FFF2-40B4-BE49-F238E27FC236}">
                <a16:creationId xmlns:a16="http://schemas.microsoft.com/office/drawing/2014/main" id="{2F3E0CF2-C749-F3C0-2B4B-C23D7CF4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" y="1"/>
            <a:ext cx="1363661" cy="84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733BF02-C875-616F-B1C7-A378A998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/>
          <a:lstStyle/>
          <a:p>
            <a:pPr algn="ctr"/>
            <a:r>
              <a:rPr lang="en-US" altLang="en-US" dirty="0"/>
              <a:t>  </a:t>
            </a:r>
            <a:r>
              <a:rPr lang="en-US" altLang="en-US" sz="3100" dirty="0">
                <a:latin typeface="Arial" panose="020B0604020202020204" pitchFamily="34" charset="0"/>
                <a:cs typeface="Arial" panose="020B0604020202020204" pitchFamily="34" charset="0"/>
              </a:rPr>
              <a:t>New - 443.200 - SW San Antonio - WS5DRC</a:t>
            </a:r>
            <a:endParaRPr lang="en-US" altLang="en-US" sz="3100" dirty="0"/>
          </a:p>
        </p:txBody>
      </p:sp>
      <p:pic>
        <p:nvPicPr>
          <p:cNvPr id="25603" name="Content Placeholder 4">
            <a:extLst>
              <a:ext uri="{FF2B5EF4-FFF2-40B4-BE49-F238E27FC236}">
                <a16:creationId xmlns:a16="http://schemas.microsoft.com/office/drawing/2014/main" id="{6D34E581-329A-CA21-488E-789C7F3F57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47495"/>
            <a:ext cx="8229600" cy="4877106"/>
          </a:xfrm>
        </p:spPr>
      </p:pic>
      <p:pic>
        <p:nvPicPr>
          <p:cNvPr id="25604" name="Picture 1">
            <a:extLst>
              <a:ext uri="{FF2B5EF4-FFF2-40B4-BE49-F238E27FC236}">
                <a16:creationId xmlns:a16="http://schemas.microsoft.com/office/drawing/2014/main" id="{2F0DD1B3-96DF-43D4-9EC5-67C646C8B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066799" cy="66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83A7A30B-2441-9884-14B2-BB12F4C2D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66750"/>
          </a:xfrm>
        </p:spPr>
        <p:txBody>
          <a:bodyPr/>
          <a:lstStyle/>
          <a:p>
            <a:pPr algn="ctr"/>
            <a:r>
              <a:rPr lang="en-US" altLang="en-US" dirty="0"/>
              <a:t>    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147.160 N. Bexar County – N8IQT</a:t>
            </a:r>
            <a:r>
              <a:rPr lang="en-US" altLang="en-US" dirty="0"/>
              <a:t>	</a:t>
            </a:r>
          </a:p>
        </p:txBody>
      </p:sp>
      <p:pic>
        <p:nvPicPr>
          <p:cNvPr id="26627" name="Content Placeholder 4">
            <a:extLst>
              <a:ext uri="{FF2B5EF4-FFF2-40B4-BE49-F238E27FC236}">
                <a16:creationId xmlns:a16="http://schemas.microsoft.com/office/drawing/2014/main" id="{D8EAFA8C-04F9-58D6-53F1-802474D258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98625"/>
            <a:ext cx="8077200" cy="4549775"/>
          </a:xfrm>
        </p:spPr>
      </p:pic>
      <p:pic>
        <p:nvPicPr>
          <p:cNvPr id="26628" name="Picture 1">
            <a:extLst>
              <a:ext uri="{FF2B5EF4-FFF2-40B4-BE49-F238E27FC236}">
                <a16:creationId xmlns:a16="http://schemas.microsoft.com/office/drawing/2014/main" id="{04AECD0F-E265-C8A3-A890-A88B8991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95400" cy="80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1951ACA-8266-D523-DDA1-2EA3CF36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/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27DE5085-A6F1-651F-7AE9-776EA4834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Overview of Wires X and YSF.  We will not focus on any other digital modes in this presentation.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Wires X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YSF 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Bridging YSF to Wires X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Shark Open, Spot, Pi-Star, and Digital Thumb DV </a:t>
            </a:r>
          </a:p>
          <a:p>
            <a:pPr>
              <a:spcAft>
                <a:spcPts val="60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Yaesu capable equipment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Yaesu Digital Repeater and Wires X Box (HRI-200)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F0310-F328-0054-68EE-27ED5071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34"/>
            <a:ext cx="1371600" cy="8565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95356D12-1402-F6BB-FD25-4655736D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438150"/>
          </a:xfrm>
        </p:spPr>
        <p:txBody>
          <a:bodyPr/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442.750 N. Bexar County – N8IQT</a:t>
            </a:r>
          </a:p>
        </p:txBody>
      </p:sp>
      <p:pic>
        <p:nvPicPr>
          <p:cNvPr id="27651" name="Content Placeholder 4">
            <a:extLst>
              <a:ext uri="{FF2B5EF4-FFF2-40B4-BE49-F238E27FC236}">
                <a16:creationId xmlns:a16="http://schemas.microsoft.com/office/drawing/2014/main" id="{6553C00D-776B-A219-090B-253F283B52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47800"/>
            <a:ext cx="7696200" cy="48768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AA9CD3-9C65-F755-5E8E-F83A2AB73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" y="-17854"/>
            <a:ext cx="1212273" cy="7570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95339D08-301E-81E8-3BD4-B16AC0C3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/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440.275 Blanco/Comal – WS5DRC</a:t>
            </a:r>
            <a:b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281 at 306	</a:t>
            </a: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40907B25-FF67-F98E-D375-1E804117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65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Content Placeholder 5">
            <a:extLst>
              <a:ext uri="{FF2B5EF4-FFF2-40B4-BE49-F238E27FC236}">
                <a16:creationId xmlns:a16="http://schemas.microsoft.com/office/drawing/2014/main" id="{BC796836-FF29-1BF2-9137-3A6C3EBC8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828800"/>
            <a:ext cx="7696200" cy="4648199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1836B026-2942-417F-2C4C-F6E6D45A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42950"/>
          </a:xfrm>
        </p:spPr>
        <p:txBody>
          <a:bodyPr/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147.160 Round Rock – K5UUT	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4282AD22-F1E3-46B2-AF63-B6AA148533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76400"/>
            <a:ext cx="7239000" cy="46482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E642C0-AB2E-6E09-5052-A0BC72687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5400" cy="8090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BE4B-4746-5B5B-D4FE-69685CE5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90550"/>
          </a:xfrm>
        </p:spPr>
        <p:txBody>
          <a:bodyPr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147.040 Kerrville - K7RHT</a:t>
            </a:r>
          </a:p>
        </p:txBody>
      </p:sp>
      <p:pic>
        <p:nvPicPr>
          <p:cNvPr id="1026" name="Picture 2" descr="Kerrville K7RHT 147.040">
            <a:extLst>
              <a:ext uri="{FF2B5EF4-FFF2-40B4-BE49-F238E27FC236}">
                <a16:creationId xmlns:a16="http://schemas.microsoft.com/office/drawing/2014/main" id="{94CB29F6-0155-7FFA-0376-96A54BB05E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007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C920B-32AD-FF94-68D7-F6B9460C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762001"/>
          </a:xfrm>
        </p:spPr>
        <p:txBody>
          <a:bodyPr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442.575 Corpus Christi – K5ENT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328CA3-0A6A-3D51-3549-E2A90771E4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1"/>
            <a:ext cx="8001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52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29AA3283-1975-9BE5-4950-B5729761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149638" y="685800"/>
            <a:ext cx="41595676" cy="685800"/>
          </a:xfrm>
        </p:spPr>
        <p:txBody>
          <a:bodyPr/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New Repeater Site Opportunities		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FFE903AB-E85B-F8EA-322E-9A518E9F3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4343400"/>
          </a:xfrm>
        </p:spPr>
        <p:txBody>
          <a:bodyPr/>
          <a:lstStyle/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Llano, TX – SADRC - 147.220 – Planning in 2024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Corpus Christi – STARC Club. 146.880 – 600 Foot tower. Exploratory discussions.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San Angelo, TX – WM5L - 444.525 PL 162.2 AMS mode. Connecting to SADRC – April 2024  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I35 Project - NE San Antonio – TBD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N. Loop1604/281 Project –TBD – Possibility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4F985A-3547-63BA-C86A-40425B5C5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5400" cy="8090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70326751-FD48-C623-040C-2C2AF26B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n-US" altLang="en-US" sz="3200" dirty="0"/>
              <a:t> SADRC - 147.220 Llano – 2024 Project</a:t>
            </a:r>
            <a:br>
              <a:rPr lang="en-US" altLang="en-US" sz="3200" dirty="0"/>
            </a:br>
            <a:r>
              <a:rPr lang="en-US" altLang="en-US" sz="3200" dirty="0"/>
              <a:t> 300 Foot TV Tower	</a:t>
            </a:r>
          </a:p>
        </p:txBody>
      </p:sp>
      <p:pic>
        <p:nvPicPr>
          <p:cNvPr id="32771" name="Content Placeholder 4">
            <a:extLst>
              <a:ext uri="{FF2B5EF4-FFF2-40B4-BE49-F238E27FC236}">
                <a16:creationId xmlns:a16="http://schemas.microsoft.com/office/drawing/2014/main" id="{DC334A11-F348-C966-26BB-5B3B6B2933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752600"/>
            <a:ext cx="7620000" cy="45720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21DC07-FD6E-9397-2E5A-F15900F9A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34"/>
            <a:ext cx="1143000" cy="71382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FCCF73F6-2A39-61B9-6CAF-8D4B45B4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pPr algn="ctr"/>
            <a:r>
              <a:rPr lang="en-US" altLang="en-US" sz="3300" dirty="0">
                <a:latin typeface="Arial" panose="020B0604020202020204" pitchFamily="34" charset="0"/>
                <a:cs typeface="Arial" panose="020B0604020202020204" pitchFamily="34" charset="0"/>
              </a:rPr>
              <a:t>147.220 Llano &amp;147.160 Round Rock</a:t>
            </a:r>
          </a:p>
        </p:txBody>
      </p:sp>
      <p:pic>
        <p:nvPicPr>
          <p:cNvPr id="33795" name="Content Placeholder 3">
            <a:extLst>
              <a:ext uri="{FF2B5EF4-FFF2-40B4-BE49-F238E27FC236}">
                <a16:creationId xmlns:a16="http://schemas.microsoft.com/office/drawing/2014/main" id="{F0430853-F4E3-B0C1-D0F1-0B0A77E880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295400"/>
            <a:ext cx="7848600" cy="50292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5A4182-5D9D-6671-31E3-90DE54FBB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3000" cy="71382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97FE1C8C-71E8-BE34-F031-01446C0A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42950"/>
          </a:xfrm>
        </p:spPr>
        <p:txBody>
          <a:bodyPr/>
          <a:lstStyle/>
          <a:p>
            <a:pPr algn="ctr"/>
            <a:r>
              <a:rPr lang="en-US" altLang="en-US" dirty="0"/>
              <a:t>	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N. Loop 1604/281 Opportunity</a:t>
            </a:r>
            <a:r>
              <a:rPr lang="en-US" altLang="en-US" dirty="0"/>
              <a:t>	</a:t>
            </a:r>
          </a:p>
        </p:txBody>
      </p:sp>
      <p:pic>
        <p:nvPicPr>
          <p:cNvPr id="34819" name="Content Placeholder 4">
            <a:extLst>
              <a:ext uri="{FF2B5EF4-FFF2-40B4-BE49-F238E27FC236}">
                <a16:creationId xmlns:a16="http://schemas.microsoft.com/office/drawing/2014/main" id="{FF89656C-5251-D9BE-220F-545D364C4C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676400"/>
            <a:ext cx="7772400" cy="46482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47DB3F-11E3-D04D-0E5E-806F211A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" y="0"/>
            <a:ext cx="1111827" cy="69435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B338-5382-F85F-3BA0-3A96B6E60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66750"/>
          </a:xfrm>
        </p:spPr>
        <p:txBody>
          <a:bodyPr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Live Demonstration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B179C-7D41-B2D0-788C-02EDC9005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Wires X – Live Demonstration and dashboard view.</a:t>
            </a:r>
          </a:p>
          <a:p>
            <a:pPr>
              <a:spcAft>
                <a:spcPts val="1800"/>
              </a:spcAft>
            </a:pPr>
            <a:r>
              <a:rPr lang="en-US" dirty="0"/>
              <a:t>YSF – Live demonstration and dashboard view.</a:t>
            </a:r>
          </a:p>
          <a:p>
            <a:r>
              <a:rPr lang="en-US" dirty="0"/>
              <a:t>Visual understanding of how we bridge these two modes on SADRC.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F4330-653D-35AD-F34D-D471FA9B8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" y="0"/>
            <a:ext cx="1342149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0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6CF3FF1-A687-19B4-7F87-4D91FB2C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-76200"/>
            <a:ext cx="8229600" cy="685800"/>
          </a:xfrm>
        </p:spPr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                     </a:t>
            </a:r>
            <a:r>
              <a:rPr lang="en-US" altLang="en-US" sz="3200" dirty="0"/>
              <a:t>What is Wires-X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B2AD4-0908-E0FD-32A8-3FEE4FF29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99138"/>
          </a:xfrm>
        </p:spPr>
        <p:txBody>
          <a:bodyPr/>
          <a:lstStyle/>
          <a:p>
            <a:pPr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Wires X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– (</a:t>
            </a: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Wide-coverage Internet Repeater Enhancement System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) is an Internet communication system which expands the range of repeaters and nodes. </a:t>
            </a:r>
          </a:p>
          <a:p>
            <a:pPr marL="0" indent="0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WIRES-X Node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- An amateur “Node” station is  where you use of one of Yaesu’s C4FM Fusion model radios connected to the internet using Yaesu’s software to link world-wide.</a:t>
            </a:r>
          </a:p>
          <a:p>
            <a:pPr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Amateur stations can communicate with other amateur stations using a node radio either on RF simplex or direct using a microphone.  This is referred to as a PDN. (see next bullet below)</a:t>
            </a:r>
          </a:p>
          <a:p>
            <a:pPr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PDN – Personal Digital Node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– Capable of using your own C4FM Fusion radio to connect to Wires X without going through a repeater.</a:t>
            </a:r>
          </a:p>
          <a:p>
            <a:pPr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Font typeface="Wingdings 2" panose="05020102010507070707" pitchFamily="18" charset="2"/>
              <a:buChar char="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A Wires X box (HRI-200)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is only required when operating a room capable of having multiple connections generally used for repeater applications requiring several inbound connections.	 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dirty="0"/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dirty="0"/>
          </a:p>
        </p:txBody>
      </p:sp>
      <p:sp>
        <p:nvSpPr>
          <p:cNvPr id="10244" name="AutoShape 2">
            <a:extLst>
              <a:ext uri="{FF2B5EF4-FFF2-40B4-BE49-F238E27FC236}">
                <a16:creationId xmlns:a16="http://schemas.microsoft.com/office/drawing/2014/main" id="{8F44A94B-E0A0-FD8B-7045-CFA3C21E59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33350" y="68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0245" name="AutoShape 4">
            <a:extLst>
              <a:ext uri="{FF2B5EF4-FFF2-40B4-BE49-F238E27FC236}">
                <a16:creationId xmlns:a16="http://schemas.microsoft.com/office/drawing/2014/main" id="{5D5158C0-203C-390B-B78A-38472DF44D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" y="220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pic>
        <p:nvPicPr>
          <p:cNvPr id="10246" name="Picture 1">
            <a:extLst>
              <a:ext uri="{FF2B5EF4-FFF2-40B4-BE49-F238E27FC236}">
                <a16:creationId xmlns:a16="http://schemas.microsoft.com/office/drawing/2014/main" id="{4AC92580-2E14-C757-D573-892CEAEC6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"/>
            <a:ext cx="1224554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1D41E6-5A91-FA5B-397F-E8CD21129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772400" cy="6477000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up.</a:t>
            </a:r>
            <a:br>
              <a:rPr lang="en-US" altLang="en-US" sz="2400" dirty="0"/>
            </a:br>
            <a:r>
              <a:rPr lang="en-US" altLang="en-US" sz="2400" dirty="0"/>
              <a:t>0</a:t>
            </a:r>
            <a:endParaRPr lang="en-US" sz="2400" dirty="0"/>
          </a:p>
        </p:txBody>
      </p:sp>
      <p:sp>
        <p:nvSpPr>
          <p:cNvPr id="36867" name="Content Placeholder 5">
            <a:extLst>
              <a:ext uri="{FF2B5EF4-FFF2-40B4-BE49-F238E27FC236}">
                <a16:creationId xmlns:a16="http://schemas.microsoft.com/office/drawing/2014/main" id="{088AF15E-1F56-CB0F-A154-D09B15364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7854950" cy="4495800"/>
          </a:xfrm>
        </p:spPr>
        <p:txBody>
          <a:bodyPr/>
          <a:lstStyle/>
          <a:p>
            <a:pPr marR="0" algn="l"/>
            <a:endParaRPr lang="en-US" altLang="en-US" dirty="0"/>
          </a:p>
          <a:p>
            <a:pPr marR="0" algn="l">
              <a:buFont typeface="Wingdings" pitchFamily="2" charset="2"/>
              <a:buChar char="Ø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  <a:p>
            <a:pPr marR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algn="l">
              <a:buFont typeface="Wingdings" pitchFamily="2" charset="2"/>
              <a:buChar char="Ø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Wrap up</a:t>
            </a:r>
          </a:p>
        </p:txBody>
      </p:sp>
      <p:pic>
        <p:nvPicPr>
          <p:cNvPr id="36868" name="Picture 2" descr="Local Frequencies - Barron County Amateur Radio Association">
            <a:extLst>
              <a:ext uri="{FF2B5EF4-FFF2-40B4-BE49-F238E27FC236}">
                <a16:creationId xmlns:a16="http://schemas.microsoft.com/office/drawing/2014/main" id="{0261AD38-423C-A21F-A058-A670BEBA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48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">
            <a:extLst>
              <a:ext uri="{FF2B5EF4-FFF2-40B4-BE49-F238E27FC236}">
                <a16:creationId xmlns:a16="http://schemas.microsoft.com/office/drawing/2014/main" id="{CE2CF0DD-330B-EC55-B70B-41AE81418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" y="0"/>
            <a:ext cx="1346104" cy="83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1F91B88-F436-992F-CA06-9D4E4626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YSF (Independent Network)	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47010C53-62D2-17A2-B2A3-B91B463F1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YSF - Short for Yaesu Fusion. It is an open-sourced software and managed by amateurs who update the code from time to time.  It is not a Yaesu or Wires X product as many people believe. 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Unlike Yaesu Wires X, there is no central management server or management of rooms.  There are directories of YSF Servers.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YSF</a:t>
            </a:r>
            <a:r>
              <a:rPr lang="en-US" altLang="en-US" sz="2500" u="sng" dirty="0">
                <a:latin typeface="Arial" panose="020B0604020202020204" pitchFamily="34" charset="0"/>
                <a:cs typeface="Arial" panose="020B0604020202020204" pitchFamily="34" charset="0"/>
              </a:rPr>
              <a:t> CAN NOT</a:t>
            </a: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directly connect to Wires X on a Yaesu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  Fusion repeater network without a bridge! 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 order to connect a YSF server to Wires X, SADRC bridges the 2 connections using a Shark Open Spot.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E768A-B664-C606-4B97-D95132081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5"/>
            <a:ext cx="1295400" cy="8290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6E8B4965-9329-717C-B549-99647A774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pPr algn="ctr"/>
            <a:r>
              <a:rPr lang="en-US" altLang="en-US" sz="3600" dirty="0"/>
              <a:t>What is Bridging?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166D5-9F2D-73C1-7C4E-693234CC0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295400"/>
            <a:ext cx="8229600" cy="5181600"/>
          </a:xfrm>
        </p:spPr>
        <p:txBody>
          <a:bodyPr/>
          <a:lstStyle/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bridge is a way of connecting 2 different protocols or technologies together.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Since YSF can’t directly talk to Wires X,  a bridge is required so that signals can be heard on both YSF and Wires X. 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a signal is heard on YSF server, an Open Spot or PI-Star unit is located at the repeater site and transmits to the Yeasu repeater.  When it hears a signal on YSF it transmits out on Wires X (bridging the 2 protocols together).  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1E8598-8321-2707-0323-677B14B28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42149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D98A26B1-E2D9-7A45-F210-C843A1EE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90550"/>
          </a:xfrm>
        </p:spPr>
        <p:txBody>
          <a:bodyPr/>
          <a:lstStyle/>
          <a:p>
            <a:pPr algn="ctr"/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 to Connect to SADRC!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927DA-C2CF-FE83-BAA9-4C0EE943B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/>
          <a:lstStyle/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VHF &amp; UHF Repeaters linked to Texas SADRC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Wires X Software and PDN Node – Texas SADRC Room #40324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YSF Network – US SADRC (Reflector #84398) using an RF Shark or Pi-Star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Font typeface="Wingdings 2" panose="05020102010507070707" pitchFamily="18" charset="2"/>
              <a:buChar char="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Digital Thumb DV - No transceiver required.  Operates off your computer and external microphone.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1">
            <a:extLst>
              <a:ext uri="{FF2B5EF4-FFF2-40B4-BE49-F238E27FC236}">
                <a16:creationId xmlns:a16="http://schemas.microsoft.com/office/drawing/2014/main" id="{700D297D-BB66-FC3D-CC06-084E2AE5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">
            <a:extLst>
              <a:ext uri="{FF2B5EF4-FFF2-40B4-BE49-F238E27FC236}">
                <a16:creationId xmlns:a16="http://schemas.microsoft.com/office/drawing/2014/main" id="{D358AD98-378E-C5F8-9731-72E7B45F4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76200"/>
            <a:ext cx="5260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2CA420EA-0527-E74D-715F-780C8E4CC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             RF Shark OpenSpot	</a:t>
            </a: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57F4068F-DB26-AB3E-F3CC-6062D6E1F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133600"/>
            <a:ext cx="5257800" cy="3657600"/>
          </a:xfrm>
          <a:noFill/>
        </p:spPr>
      </p:pic>
      <p:pic>
        <p:nvPicPr>
          <p:cNvPr id="13316" name="Picture 1">
            <a:extLst>
              <a:ext uri="{FF2B5EF4-FFF2-40B4-BE49-F238E27FC236}">
                <a16:creationId xmlns:a16="http://schemas.microsoft.com/office/drawing/2014/main" id="{ACE67D74-D561-AC82-FE85-FA336B26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8559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29ACE-5EEE-3ED1-B6E5-C1F92671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4514"/>
            <a:ext cx="8305800" cy="12290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                 Pi-Star Hot Spots</a:t>
            </a:r>
            <a:br>
              <a:rPr lang="en-US" dirty="0"/>
            </a:br>
            <a:r>
              <a:rPr lang="en-US" dirty="0"/>
              <a:t>		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747645EB-FBBC-ECFF-136B-4B381D31C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28850"/>
            <a:ext cx="428783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>
            <a:extLst>
              <a:ext uri="{FF2B5EF4-FFF2-40B4-BE49-F238E27FC236}">
                <a16:creationId xmlns:a16="http://schemas.microsoft.com/office/drawing/2014/main" id="{EA9F1D4E-CA78-6081-3CB2-7E49C7141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447800" cy="90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MMDVM hotspot Support P25 DMR YSF With raspberry pi +Antenna Pi-star WI-FI +OLED - Picture 1 of 31">
            <a:extLst>
              <a:ext uri="{FF2B5EF4-FFF2-40B4-BE49-F238E27FC236}">
                <a16:creationId xmlns:a16="http://schemas.microsoft.com/office/drawing/2014/main" id="{5D3547A1-C1EB-3A6E-768F-1BD43C30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8862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F714-119B-06C2-0122-0CDCD09EC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42950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    DB3000U Digital Thumb DV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DCDE60-FF30-5987-2C38-9C2D4706F4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15493"/>
            <a:ext cx="754380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1BDE4-C07E-4231-C1CB-DDCE63821EE5}"/>
              </a:ext>
            </a:extLst>
          </p:cNvPr>
          <p:cNvSpPr txBox="1"/>
          <p:nvPr/>
        </p:nvSpPr>
        <p:spPr>
          <a:xfrm>
            <a:off x="914400" y="2514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Thumb DV</a:t>
            </a:r>
          </a:p>
          <a:p>
            <a:r>
              <a:rPr lang="en-US" dirty="0"/>
              <a:t>nwdigital@radio.com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D9D26F-F9D4-8A9B-7B5F-6162E27E33CD}"/>
              </a:ext>
            </a:extLst>
          </p:cNvPr>
          <p:cNvSpPr txBox="1"/>
          <p:nvPr/>
        </p:nvSpPr>
        <p:spPr>
          <a:xfrm>
            <a:off x="5486400" y="5181600"/>
            <a:ext cx="285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transceiver required.  Need computer and external Microphone.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74C82-A21B-3D69-3370-F51E5598E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736275"/>
            <a:ext cx="1790700" cy="118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106F08-61B9-0613-C691-1D4B666D1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" cy="7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509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3435</TotalTime>
  <Words>1126</Words>
  <Application>Microsoft Macintosh PowerPoint</Application>
  <PresentationFormat>On-screen Show (4:3)</PresentationFormat>
  <Paragraphs>136</Paragraphs>
  <Slides>30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Constantia</vt:lpstr>
      <vt:lpstr>Wingdings</vt:lpstr>
      <vt:lpstr>Wingdings 2</vt:lpstr>
      <vt:lpstr>Flow</vt:lpstr>
      <vt:lpstr>Worksheet</vt:lpstr>
      <vt:lpstr>     SADRC Presentation         Feb 17th, 2024                     Presented by Doug - N8IQT  </vt:lpstr>
      <vt:lpstr>Agenda</vt:lpstr>
      <vt:lpstr>                      What is Wires-X</vt:lpstr>
      <vt:lpstr>YSF (Independent Network) </vt:lpstr>
      <vt:lpstr>What is Bridging?</vt:lpstr>
      <vt:lpstr>Ways to Connect to SADRC!</vt:lpstr>
      <vt:lpstr>              RF Shark OpenSpot </vt:lpstr>
      <vt:lpstr>                 Pi-Star Hot Spots   </vt:lpstr>
      <vt:lpstr>      DB3000U Digital Thumb DV</vt:lpstr>
      <vt:lpstr>YSF &amp; Wires X Dashboards</vt:lpstr>
      <vt:lpstr>    Yaesu C4FM Current 2024 Models </vt:lpstr>
      <vt:lpstr>System Fusion Repeater and HRI-200   </vt:lpstr>
      <vt:lpstr>                                     Texas SADRC Wires X Room Repeaters                                     What is a Wires X Room?</vt:lpstr>
      <vt:lpstr>SADRC Network</vt:lpstr>
      <vt:lpstr>YSF Server and Software Upgrade</vt:lpstr>
      <vt:lpstr>     SADRC Repeater Network          Wires X 40324, YSF US SADRC</vt:lpstr>
      <vt:lpstr>Other Club Partners</vt:lpstr>
      <vt:lpstr>  New - 443.200 - SW San Antonio - WS5DRC</vt:lpstr>
      <vt:lpstr>    147.160 N. Bexar County – N8IQT </vt:lpstr>
      <vt:lpstr> 442.750 N. Bexar County – N8IQT</vt:lpstr>
      <vt:lpstr>440.275 Blanco/Comal – WS5DRC  281 at 306 </vt:lpstr>
      <vt:lpstr>  147.160 Round Rock – K5UUT </vt:lpstr>
      <vt:lpstr>147.040 Kerrville - K7RHT</vt:lpstr>
      <vt:lpstr>442.575 Corpus Christi – K5ENT</vt:lpstr>
      <vt:lpstr>   New Repeater Site Opportunities  </vt:lpstr>
      <vt:lpstr> SADRC - 147.220 Llano – 2024 Project  300 Foot TV Tower </vt:lpstr>
      <vt:lpstr>147.220 Llano &amp;147.160 Round Rock</vt:lpstr>
      <vt:lpstr>  N. Loop 1604/281 Opportunity </vt:lpstr>
      <vt:lpstr>Live Demonstration </vt:lpstr>
      <vt:lpstr>up. 0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Digital Modes The technology frontier in Amateur Radio</dc:title>
  <dc:creator>Doug Svitchan</dc:creator>
  <cp:lastModifiedBy>Dennis Kendricks</cp:lastModifiedBy>
  <cp:revision>459</cp:revision>
  <cp:lastPrinted>2024-01-31T23:54:58Z</cp:lastPrinted>
  <dcterms:created xsi:type="dcterms:W3CDTF">2009-02-13T02:46:17Z</dcterms:created>
  <dcterms:modified xsi:type="dcterms:W3CDTF">2024-02-16T17:59:15Z</dcterms:modified>
</cp:coreProperties>
</file>